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5" r:id="rId1"/>
  </p:sldMasterIdLst>
  <p:notesMasterIdLst>
    <p:notesMasterId r:id="rId19"/>
  </p:notesMasterIdLst>
  <p:handoutMasterIdLst>
    <p:handoutMasterId r:id="rId20"/>
  </p:handoutMasterIdLst>
  <p:sldIdLst>
    <p:sldId id="502" r:id="rId2"/>
    <p:sldId id="523" r:id="rId3"/>
    <p:sldId id="524" r:id="rId4"/>
    <p:sldId id="525" r:id="rId5"/>
    <p:sldId id="526" r:id="rId6"/>
    <p:sldId id="527" r:id="rId7"/>
    <p:sldId id="528" r:id="rId8"/>
    <p:sldId id="529" r:id="rId9"/>
    <p:sldId id="530" r:id="rId10"/>
    <p:sldId id="531" r:id="rId11"/>
    <p:sldId id="532" r:id="rId12"/>
    <p:sldId id="535" r:id="rId13"/>
    <p:sldId id="533" r:id="rId14"/>
    <p:sldId id="534" r:id="rId15"/>
    <p:sldId id="516" r:id="rId16"/>
    <p:sldId id="515" r:id="rId17"/>
    <p:sldId id="481" r:id="rId18"/>
  </p:sldIdLst>
  <p:sldSz cx="12192000" cy="6858000"/>
  <p:notesSz cx="7102475" cy="10234613"/>
  <p:embeddedFontLst>
    <p:embeddedFont>
      <p:font typeface="IBM Plex Sans" panose="020B0503050000000000" pitchFamily="34" charset="0"/>
      <p:regular r:id="rId21"/>
      <p:bold r:id="rId22"/>
      <p:italic r:id="rId23"/>
      <p:boldItalic r:id="rId24"/>
    </p:embeddedFont>
    <p:embeddedFont>
      <p:font typeface="SimSun" panose="02010600030101010101" pitchFamily="2" charset="-122"/>
      <p:regular r:id="rId25"/>
    </p:embeddedFont>
    <p:embeddedFont>
      <p:font typeface="Calibri" panose="020F0502020204030204" pitchFamily="34" charset="0"/>
      <p:regular r:id="rId26"/>
      <p:bold r:id="rId27"/>
      <p:italic r:id="rId28"/>
      <p:boldItalic r:id="rId29"/>
    </p:embeddedFont>
    <p:embeddedFont>
      <p:font typeface="MS PGothic" panose="020B0600070205080204" pitchFamily="34" charset="-128"/>
      <p:regular r:id="rId30"/>
    </p:embeddedFont>
  </p:embeddedFontLst>
  <p:defaultTextStyle>
    <a:defPPr>
      <a:defRPr lang="en-AU"/>
    </a:defPPr>
    <a:lvl1pPr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C0C0C0"/>
    <a:srgbClr val="DDDDDD"/>
    <a:srgbClr val="8CC800"/>
    <a:srgbClr val="FF0B19"/>
    <a:srgbClr val="FF0019"/>
    <a:srgbClr val="2B6185"/>
    <a:srgbClr val="A7E0FF"/>
    <a:srgbClr val="0064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87" autoAdjust="0"/>
    <p:restoredTop sz="76622" autoAdjust="0"/>
  </p:normalViewPr>
  <p:slideViewPr>
    <p:cSldViewPr snapToObjects="1">
      <p:cViewPr varScale="1">
        <p:scale>
          <a:sx n="64" d="100"/>
          <a:sy n="64" d="100"/>
        </p:scale>
        <p:origin x="1190" y="62"/>
      </p:cViewPr>
      <p:guideLst>
        <p:guide orient="horz" pos="2160"/>
        <p:guide pos="3840"/>
      </p:guideLst>
    </p:cSldViewPr>
  </p:slideViewPr>
  <p:notesTextViewPr>
    <p:cViewPr>
      <p:scale>
        <a:sx n="100" d="100"/>
        <a:sy n="100" d="100"/>
      </p:scale>
      <p:origin x="0" y="0"/>
    </p:cViewPr>
  </p:notesTextViewPr>
  <p:sorterViewPr>
    <p:cViewPr>
      <p:scale>
        <a:sx n="150" d="100"/>
        <a:sy n="150" d="100"/>
      </p:scale>
      <p:origin x="0" y="-5772"/>
    </p:cViewPr>
  </p:sorterViewPr>
  <p:notesViewPr>
    <p:cSldViewPr snapToObjects="1">
      <p:cViewPr>
        <p:scale>
          <a:sx n="75" d="100"/>
          <a:sy n="75" d="100"/>
        </p:scale>
        <p:origin x="-1651" y="590"/>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t" anchorCtr="0" compatLnSpc="1">
            <a:prstTxWarp prst="textNoShape">
              <a:avLst/>
            </a:prstTxWarp>
          </a:bodyPr>
          <a:lstStyle>
            <a:lvl1pPr defTabSz="990600">
              <a:spcBef>
                <a:spcPct val="0"/>
              </a:spcBef>
              <a:buFontTx/>
              <a:buNone/>
              <a:defRPr sz="1300" b="0"/>
            </a:lvl1pPr>
          </a:lstStyle>
          <a:p>
            <a:endParaRPr lang="en-AU"/>
          </a:p>
        </p:txBody>
      </p:sp>
      <p:sp>
        <p:nvSpPr>
          <p:cNvPr id="49155" name="Rectangle 3"/>
          <p:cNvSpPr>
            <a:spLocks noGrp="1" noChangeArrowheads="1"/>
          </p:cNvSpPr>
          <p:nvPr>
            <p:ph type="dt" sz="quarter" idx="1"/>
          </p:nvPr>
        </p:nvSpPr>
        <p:spPr bwMode="auto">
          <a:xfrm>
            <a:off x="4022725"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t" anchorCtr="0" compatLnSpc="1">
            <a:prstTxWarp prst="textNoShape">
              <a:avLst/>
            </a:prstTxWarp>
          </a:bodyPr>
          <a:lstStyle>
            <a:lvl1pPr algn="r" defTabSz="990600">
              <a:spcBef>
                <a:spcPct val="0"/>
              </a:spcBef>
              <a:buFontTx/>
              <a:buNone/>
              <a:defRPr sz="900" b="0"/>
            </a:lvl1pPr>
          </a:lstStyle>
          <a:p>
            <a:endParaRPr lang="en-AU"/>
          </a:p>
        </p:txBody>
      </p:sp>
      <p:sp>
        <p:nvSpPr>
          <p:cNvPr id="49156" name="Rectangle 4"/>
          <p:cNvSpPr>
            <a:spLocks noGrp="1" noChangeArrowheads="1"/>
          </p:cNvSpPr>
          <p:nvPr>
            <p:ph type="ftr" sz="quarter" idx="2"/>
          </p:nvPr>
        </p:nvSpPr>
        <p:spPr bwMode="auto">
          <a:xfrm>
            <a:off x="0" y="972185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b" anchorCtr="0" compatLnSpc="1">
            <a:prstTxWarp prst="textNoShape">
              <a:avLst/>
            </a:prstTxWarp>
          </a:bodyPr>
          <a:lstStyle>
            <a:lvl1pPr defTabSz="990600">
              <a:spcBef>
                <a:spcPct val="0"/>
              </a:spcBef>
              <a:buFontTx/>
              <a:buNone/>
              <a:defRPr sz="900" b="0"/>
            </a:lvl1pPr>
          </a:lstStyle>
          <a:p>
            <a:r>
              <a:rPr lang="en-AU"/>
              <a:t>IBM Confidential</a:t>
            </a:r>
          </a:p>
        </p:txBody>
      </p:sp>
      <p:sp>
        <p:nvSpPr>
          <p:cNvPr id="49157" name="Rectangle 5"/>
          <p:cNvSpPr>
            <a:spLocks noGrp="1" noChangeArrowheads="1"/>
          </p:cNvSpPr>
          <p:nvPr>
            <p:ph type="sldNum" sz="quarter" idx="3"/>
          </p:nvPr>
        </p:nvSpPr>
        <p:spPr bwMode="auto">
          <a:xfrm>
            <a:off x="4022725" y="972185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b" anchorCtr="0" compatLnSpc="1">
            <a:prstTxWarp prst="textNoShape">
              <a:avLst/>
            </a:prstTxWarp>
          </a:bodyPr>
          <a:lstStyle>
            <a:lvl1pPr algn="r" defTabSz="990600">
              <a:spcBef>
                <a:spcPct val="0"/>
              </a:spcBef>
              <a:buFontTx/>
              <a:buNone/>
              <a:defRPr sz="900" b="0"/>
            </a:lvl1pPr>
          </a:lstStyle>
          <a:p>
            <a:fld id="{F2A64887-8B29-4F1A-96A4-62DF31002CA9}" type="slidenum">
              <a:rPr lang="en-AU"/>
              <a:pPr/>
              <a:t>‹#›</a:t>
            </a:fld>
            <a:endParaRPr lang="en-AU"/>
          </a:p>
        </p:txBody>
      </p:sp>
    </p:spTree>
    <p:extLst>
      <p:ext uri="{BB962C8B-B14F-4D97-AF65-F5344CB8AC3E}">
        <p14:creationId xmlns:p14="http://schemas.microsoft.com/office/powerpoint/2010/main" val="1758163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t" anchorCtr="0" compatLnSpc="1">
            <a:prstTxWarp prst="textNoShape">
              <a:avLst/>
            </a:prstTxWarp>
          </a:bodyPr>
          <a:lstStyle>
            <a:lvl1pPr defTabSz="990600">
              <a:spcBef>
                <a:spcPct val="0"/>
              </a:spcBef>
              <a:buFontTx/>
              <a:buNone/>
              <a:defRPr sz="1000"/>
            </a:lvl1pPr>
          </a:lstStyle>
          <a:p>
            <a:endParaRPr lang="en-AU"/>
          </a:p>
        </p:txBody>
      </p:sp>
      <p:sp>
        <p:nvSpPr>
          <p:cNvPr id="25603" name="Rectangle 3"/>
          <p:cNvSpPr>
            <a:spLocks noGrp="1" noChangeArrowheads="1"/>
          </p:cNvSpPr>
          <p:nvPr>
            <p:ph type="dt" idx="1"/>
          </p:nvPr>
        </p:nvSpPr>
        <p:spPr bwMode="auto">
          <a:xfrm>
            <a:off x="4022725"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t" anchorCtr="0" compatLnSpc="1">
            <a:prstTxWarp prst="textNoShape">
              <a:avLst/>
            </a:prstTxWarp>
          </a:bodyPr>
          <a:lstStyle>
            <a:lvl1pPr algn="r" defTabSz="990600">
              <a:spcBef>
                <a:spcPct val="0"/>
              </a:spcBef>
              <a:buFontTx/>
              <a:buNone/>
              <a:defRPr sz="900" b="0"/>
            </a:lvl1pPr>
          </a:lstStyle>
          <a:p>
            <a:endParaRPr lang="en-AU"/>
          </a:p>
        </p:txBody>
      </p:sp>
      <p:sp>
        <p:nvSpPr>
          <p:cNvPr id="25604" name="Rectangle 4"/>
          <p:cNvSpPr>
            <a:spLocks noGrp="1" noRot="1" noChangeAspect="1" noChangeArrowheads="1" noTextEdit="1"/>
          </p:cNvSpPr>
          <p:nvPr>
            <p:ph type="sldImg" idx="2"/>
          </p:nvPr>
        </p:nvSpPr>
        <p:spPr bwMode="auto">
          <a:xfrm>
            <a:off x="142875" y="768350"/>
            <a:ext cx="6818313"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5605" name="Rectangle 5"/>
          <p:cNvSpPr>
            <a:spLocks noGrp="1" noChangeArrowheads="1"/>
          </p:cNvSpPr>
          <p:nvPr>
            <p:ph type="body" sz="quarter" idx="3"/>
          </p:nvPr>
        </p:nvSpPr>
        <p:spPr bwMode="auto">
          <a:xfrm>
            <a:off x="711200"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5606" name="Rectangle 6"/>
          <p:cNvSpPr>
            <a:spLocks noGrp="1" noChangeArrowheads="1"/>
          </p:cNvSpPr>
          <p:nvPr>
            <p:ph type="ftr" sz="quarter" idx="4"/>
          </p:nvPr>
        </p:nvSpPr>
        <p:spPr bwMode="auto">
          <a:xfrm>
            <a:off x="0" y="972185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b" anchorCtr="0" compatLnSpc="1">
            <a:prstTxWarp prst="textNoShape">
              <a:avLst/>
            </a:prstTxWarp>
          </a:bodyPr>
          <a:lstStyle>
            <a:lvl1pPr defTabSz="990600">
              <a:spcBef>
                <a:spcPct val="0"/>
              </a:spcBef>
              <a:buFontTx/>
              <a:buNone/>
              <a:defRPr sz="900" b="0"/>
            </a:lvl1pPr>
          </a:lstStyle>
          <a:p>
            <a:r>
              <a:rPr lang="en-AU"/>
              <a:t>IBM Confidential</a:t>
            </a:r>
          </a:p>
        </p:txBody>
      </p:sp>
      <p:sp>
        <p:nvSpPr>
          <p:cNvPr id="25607" name="Rectangle 7"/>
          <p:cNvSpPr>
            <a:spLocks noGrp="1" noChangeArrowheads="1"/>
          </p:cNvSpPr>
          <p:nvPr>
            <p:ph type="sldNum" sz="quarter" idx="5"/>
          </p:nvPr>
        </p:nvSpPr>
        <p:spPr bwMode="auto">
          <a:xfrm>
            <a:off x="4022725" y="972185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b" anchorCtr="0" compatLnSpc="1">
            <a:prstTxWarp prst="textNoShape">
              <a:avLst/>
            </a:prstTxWarp>
          </a:bodyPr>
          <a:lstStyle>
            <a:lvl1pPr algn="r" defTabSz="990600">
              <a:spcBef>
                <a:spcPct val="0"/>
              </a:spcBef>
              <a:buFontTx/>
              <a:buNone/>
              <a:defRPr sz="900" b="0"/>
            </a:lvl1pPr>
          </a:lstStyle>
          <a:p>
            <a:fld id="{6814AFF1-1F31-48CC-9BA4-727433E33616}" type="slidenum">
              <a:rPr lang="en-AU"/>
              <a:pPr/>
              <a:t>‹#›</a:t>
            </a:fld>
            <a:endParaRPr lang="en-AU"/>
          </a:p>
        </p:txBody>
      </p:sp>
    </p:spTree>
    <p:extLst>
      <p:ext uri="{BB962C8B-B14F-4D97-AF65-F5344CB8AC3E}">
        <p14:creationId xmlns:p14="http://schemas.microsoft.com/office/powerpoint/2010/main" val="2720056081"/>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0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9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8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lstStyle/>
          <a:p>
            <a:endParaRPr lang="en-AU"/>
          </a:p>
        </p:txBody>
      </p:sp>
      <p:sp>
        <p:nvSpPr>
          <p:cNvPr id="4" name="Footer Placeholder 3"/>
          <p:cNvSpPr>
            <a:spLocks noGrp="1"/>
          </p:cNvSpPr>
          <p:nvPr>
            <p:ph type="ftr" sz="quarter" idx="10"/>
          </p:nvPr>
        </p:nvSpPr>
        <p:spPr/>
        <p:txBody>
          <a:bodyPr/>
          <a:lstStyle/>
          <a:p>
            <a:r>
              <a:rPr lang="en-AU"/>
              <a:t>IBM Confidential</a:t>
            </a:r>
          </a:p>
        </p:txBody>
      </p:sp>
      <p:sp>
        <p:nvSpPr>
          <p:cNvPr id="5" name="Slide Number Placeholder 4"/>
          <p:cNvSpPr>
            <a:spLocks noGrp="1"/>
          </p:cNvSpPr>
          <p:nvPr>
            <p:ph type="sldNum" sz="quarter" idx="11"/>
          </p:nvPr>
        </p:nvSpPr>
        <p:spPr/>
        <p:txBody>
          <a:bodyPr/>
          <a:lstStyle/>
          <a:p>
            <a:fld id="{6814AFF1-1F31-48CC-9BA4-727433E33616}" type="slidenum">
              <a:rPr lang="en-AU" smtClean="0"/>
              <a:pPr/>
              <a:t>1</a:t>
            </a:fld>
            <a:endParaRPr lang="en-AU"/>
          </a:p>
        </p:txBody>
      </p:sp>
    </p:spTree>
    <p:extLst>
      <p:ext uri="{BB962C8B-B14F-4D97-AF65-F5344CB8AC3E}">
        <p14:creationId xmlns:p14="http://schemas.microsoft.com/office/powerpoint/2010/main" val="3287761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background on Bombardier Engagement</a:t>
            </a:r>
          </a:p>
          <a:p>
            <a:endParaRPr lang="en-US" dirty="0"/>
          </a:p>
          <a:p>
            <a:r>
              <a:rPr lang="en-US" dirty="0"/>
              <a:t>Key components of the solution</a:t>
            </a:r>
          </a:p>
          <a:p>
            <a:r>
              <a:rPr lang="en-US" dirty="0"/>
              <a:t> – Building a shared </a:t>
            </a:r>
            <a:r>
              <a:rPr lang="en-US" dirty="0" err="1"/>
              <a:t>ITaaS</a:t>
            </a:r>
            <a:r>
              <a:rPr lang="en-US" dirty="0"/>
              <a:t> Hub in </a:t>
            </a:r>
            <a:r>
              <a:rPr lang="en-US" dirty="0" err="1"/>
              <a:t>Softlayer</a:t>
            </a:r>
            <a:r>
              <a:rPr lang="en-US" dirty="0"/>
              <a:t> for cloud orchestration to client private environments in Montreal and Germany</a:t>
            </a:r>
          </a:p>
          <a:p>
            <a:pPr marL="171450" indent="-171450">
              <a:buFontTx/>
              <a:buChar char="-"/>
            </a:pPr>
            <a:r>
              <a:rPr lang="en-US" dirty="0"/>
              <a:t>Adding IBM Broker services for the public cloud to AWS and Azure</a:t>
            </a:r>
          </a:p>
          <a:p>
            <a:pPr marL="171450" indent="-171450">
              <a:buFontTx/>
              <a:buChar char="-"/>
            </a:pPr>
            <a:r>
              <a:rPr lang="en-US" dirty="0"/>
              <a:t>Including key </a:t>
            </a:r>
            <a:r>
              <a:rPr lang="en-US" dirty="0" err="1"/>
              <a:t>compoents</a:t>
            </a:r>
            <a:r>
              <a:rPr lang="en-US" dirty="0"/>
              <a:t> of the IBM Services Platform with Watson including</a:t>
            </a:r>
          </a:p>
          <a:p>
            <a:pPr marL="628650" lvl="1" indent="-171450">
              <a:buFontTx/>
              <a:buChar char="-"/>
            </a:pPr>
            <a:r>
              <a:rPr lang="en-US" dirty="0"/>
              <a:t>Dynamic Automation</a:t>
            </a:r>
          </a:p>
          <a:p>
            <a:pPr marL="628650" lvl="1" indent="-171450">
              <a:buFontTx/>
              <a:buChar char="-"/>
            </a:pPr>
            <a:r>
              <a:rPr lang="en-US" dirty="0"/>
              <a:t>PASIR</a:t>
            </a:r>
          </a:p>
          <a:p>
            <a:pPr marL="628650" lvl="1" indent="-171450">
              <a:buFontTx/>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921D2A5-EF61-B848-8E34-5E54DA2DF500}" type="slidenum">
              <a:rPr lang="en-US" altLang="en-US" smtClean="0"/>
              <a:pPr>
                <a:defRPr/>
              </a:pPr>
              <a:t>2</a:t>
            </a:fld>
            <a:endParaRPr lang="en-US" altLang="en-US"/>
          </a:p>
        </p:txBody>
      </p:sp>
    </p:spTree>
    <p:extLst>
      <p:ext uri="{BB962C8B-B14F-4D97-AF65-F5344CB8AC3E}">
        <p14:creationId xmlns:p14="http://schemas.microsoft.com/office/powerpoint/2010/main" val="934611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763" eaLnBrk="1" hangingPunct="1">
              <a:lnSpc>
                <a:spcPts val="1163"/>
              </a:lnSpc>
              <a:spcBef>
                <a:spcPct val="0"/>
              </a:spcBef>
            </a:pPr>
            <a:endParaRPr lang="en-US" sz="1800" dirty="0">
              <a:latin typeface="Arial" panose="020B0604020202020204" pitchFamily="34" charset="0"/>
              <a:cs typeface="Arial" panose="020B0604020202020204" pitchFamily="34" charset="0"/>
            </a:endParaRPr>
          </a:p>
        </p:txBody>
      </p:sp>
      <p:sp>
        <p:nvSpPr>
          <p:cNvPr id="13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4B96F65-BFD0-4AB1-B281-4D94E38DA7D6}" type="slidenum">
              <a:rPr lang="en-US" smtClean="0"/>
              <a:pPr/>
              <a:t>4</a:t>
            </a:fld>
            <a:endParaRPr lang="en-US"/>
          </a:p>
        </p:txBody>
      </p:sp>
    </p:spTree>
    <p:extLst>
      <p:ext uri="{BB962C8B-B14F-4D97-AF65-F5344CB8AC3E}">
        <p14:creationId xmlns:p14="http://schemas.microsoft.com/office/powerpoint/2010/main" val="241694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4763" eaLnBrk="1" hangingPunct="1">
              <a:lnSpc>
                <a:spcPts val="1163"/>
              </a:lnSpc>
              <a:spcBef>
                <a:spcPct val="0"/>
              </a:spcBef>
            </a:pPr>
            <a:endParaRPr lang="en-US" sz="1800" dirty="0">
              <a:latin typeface="Arial" panose="020B0604020202020204" pitchFamily="34" charset="0"/>
              <a:cs typeface="Arial" panose="020B0604020202020204" pitchFamily="34" charset="0"/>
            </a:endParaRPr>
          </a:p>
        </p:txBody>
      </p:sp>
      <p:sp>
        <p:nvSpPr>
          <p:cNvPr id="13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4B96F65-BFD0-4AB1-B281-4D94E38DA7D6}" type="slidenum">
              <a:rPr lang="en-US" smtClean="0"/>
              <a:pPr/>
              <a:t>9</a:t>
            </a:fld>
            <a:endParaRPr lang="en-US"/>
          </a:p>
        </p:txBody>
      </p:sp>
    </p:spTree>
    <p:extLst>
      <p:ext uri="{BB962C8B-B14F-4D97-AF65-F5344CB8AC3E}">
        <p14:creationId xmlns:p14="http://schemas.microsoft.com/office/powerpoint/2010/main" val="1621161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AU"/>
              <a:t>IBM Confidential</a:t>
            </a:r>
          </a:p>
        </p:txBody>
      </p:sp>
      <p:sp>
        <p:nvSpPr>
          <p:cNvPr id="523266" name="Rectangle 2"/>
          <p:cNvSpPr>
            <a:spLocks noGrp="1" noRot="1" noChangeAspect="1" noChangeArrowheads="1" noTextEdit="1"/>
          </p:cNvSpPr>
          <p:nvPr>
            <p:ph type="sldImg"/>
          </p:nvPr>
        </p:nvSpPr>
        <p:spPr>
          <a:xfrm>
            <a:off x="144463" y="768350"/>
            <a:ext cx="6818312" cy="3836988"/>
          </a:xfrm>
          <a:ln/>
        </p:spPr>
      </p:sp>
      <p:sp>
        <p:nvSpPr>
          <p:cNvPr id="523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62742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b="43637"/>
          <a:stretch/>
        </p:blipFill>
        <p:spPr>
          <a:xfrm>
            <a:off x="0" y="0"/>
            <a:ext cx="12192000" cy="4581128"/>
          </a:xfrm>
          <a:prstGeom prst="rect">
            <a:avLst/>
          </a:prstGeom>
        </p:spPr>
      </p:pic>
      <p:sp>
        <p:nvSpPr>
          <p:cNvPr id="207901" name="Rectangle 29"/>
          <p:cNvSpPr>
            <a:spLocks noGrp="1" noChangeArrowheads="1"/>
          </p:cNvSpPr>
          <p:nvPr>
            <p:ph type="ctrTitle"/>
          </p:nvPr>
        </p:nvSpPr>
        <p:spPr>
          <a:xfrm>
            <a:off x="335361" y="3089636"/>
            <a:ext cx="11589940" cy="699404"/>
          </a:xfrm>
          <a:solidFill>
            <a:srgbClr val="00B0F0">
              <a:alpha val="30000"/>
            </a:srgbClr>
          </a:solidFill>
          <a:extLst/>
        </p:spPr>
        <p:txBody>
          <a:bodyPr lIns="91440" tIns="72000" rIns="91440" bIns="72000" anchor="b">
            <a:spAutoFit/>
          </a:bodyPr>
          <a:lstStyle>
            <a:lvl1pPr>
              <a:spcBef>
                <a:spcPct val="20000"/>
              </a:spcBef>
              <a:defRPr sz="3600">
                <a:solidFill>
                  <a:schemeClr val="bg1"/>
                </a:solidFill>
                <a:latin typeface="+mj-lt"/>
              </a:defRPr>
            </a:lvl1pPr>
          </a:lstStyle>
          <a:p>
            <a:pPr lvl="0"/>
            <a:r>
              <a:rPr lang="en-US" noProof="0"/>
              <a:t>Click to edit Master title style</a:t>
            </a:r>
            <a:endParaRPr lang="en-AU" noProof="0" dirty="0"/>
          </a:p>
        </p:txBody>
      </p:sp>
      <p:sp>
        <p:nvSpPr>
          <p:cNvPr id="207902" name="Rectangle 30"/>
          <p:cNvSpPr>
            <a:spLocks noGrp="1" noChangeArrowheads="1"/>
          </p:cNvSpPr>
          <p:nvPr>
            <p:ph type="subTitle" idx="1"/>
          </p:nvPr>
        </p:nvSpPr>
        <p:spPr>
          <a:xfrm>
            <a:off x="435504" y="4797152"/>
            <a:ext cx="7196667" cy="749300"/>
          </a:xfrm>
        </p:spPr>
        <p:txBody>
          <a:bodyPr lIns="91440" rIns="91440"/>
          <a:lstStyle>
            <a:lvl1pPr marL="0" indent="0">
              <a:spcBef>
                <a:spcPct val="20000"/>
              </a:spcBef>
              <a:buFont typeface="Wingdings" panose="05000000000000000000" pitchFamily="2" charset="2"/>
              <a:buNone/>
              <a:defRPr sz="1200">
                <a:solidFill>
                  <a:schemeClr val="bg2"/>
                </a:solidFill>
              </a:defRPr>
            </a:lvl1pPr>
          </a:lstStyle>
          <a:p>
            <a:pPr lvl="0"/>
            <a:r>
              <a:rPr lang="en-US" noProof="0"/>
              <a:t>Click to edit Master subtitle style</a:t>
            </a:r>
            <a:endParaRPr lang="en-AU" noProof="0"/>
          </a:p>
        </p:txBody>
      </p:sp>
      <p:sp>
        <p:nvSpPr>
          <p:cNvPr id="2" name="Date Placeholder 1"/>
          <p:cNvSpPr>
            <a:spLocks noGrp="1"/>
          </p:cNvSpPr>
          <p:nvPr>
            <p:ph type="dt" sz="half" idx="10"/>
          </p:nvPr>
        </p:nvSpPr>
        <p:spPr/>
        <p:txBody>
          <a:bodyPr/>
          <a:lstStyle/>
          <a:p>
            <a:pPr>
              <a:spcBef>
                <a:spcPct val="0"/>
              </a:spcBef>
              <a:buFontTx/>
              <a:buNone/>
            </a:pPr>
            <a:fld id="{098E7C68-8D50-4B7E-A9B7-9B68D46BEE65}" type="datetime4">
              <a:rPr lang="en-AU" smtClean="0"/>
              <a:t>20 December 2017</a:t>
            </a:fld>
            <a:endParaRPr lang="en-AU"/>
          </a:p>
        </p:txBody>
      </p:sp>
      <p:sp>
        <p:nvSpPr>
          <p:cNvPr id="3" name="Footer Placeholder 2"/>
          <p:cNvSpPr>
            <a:spLocks noGrp="1"/>
          </p:cNvSpPr>
          <p:nvPr>
            <p:ph type="ftr" sz="quarter" idx="11"/>
          </p:nvPr>
        </p:nvSpPr>
        <p:spPr/>
        <p:txBody>
          <a:bodyPr/>
          <a:lstStyle/>
          <a:p>
            <a:r>
              <a:rPr lang="en-US"/>
              <a:t>IBM Services Platform with Watson   |   IBM Confidential </a:t>
            </a:r>
            <a:endParaRPr lang="en-AU" dirty="0"/>
          </a:p>
        </p:txBody>
      </p:sp>
      <p:pic>
        <p:nvPicPr>
          <p:cNvPr id="9" name="Picture 46" descr="blue-tri-colo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370418" y="6413773"/>
            <a:ext cx="630238"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2311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b" anchorCtr="0" compatLnSpc="1">
            <a:prstTxWarp prst="textNoShape">
              <a:avLst/>
            </a:prstTxWarp>
          </a:bodyPr>
          <a:lstStyle>
            <a:lvl1pPr>
              <a:defRPr lang="en-AU"/>
            </a:lvl1pPr>
          </a:lstStyle>
          <a:p>
            <a:pPr lvl="0"/>
            <a:r>
              <a:rPr lang="en-US"/>
              <a:t>Click to edit Master title style</a:t>
            </a:r>
            <a:endParaRPr lang="en-AU"/>
          </a:p>
        </p:txBody>
      </p:sp>
      <p:sp>
        <p:nvSpPr>
          <p:cNvPr id="3" name="Picture Placeholder 2"/>
          <p:cNvSpPr>
            <a:spLocks noGrp="1"/>
          </p:cNvSpPr>
          <p:nvPr>
            <p:ph type="pic" idx="1"/>
          </p:nvPr>
        </p:nvSpPr>
        <p:spPr>
          <a:xfrm>
            <a:off x="5183717" y="987426"/>
            <a:ext cx="6172200" cy="4873625"/>
          </a:xfrm>
        </p:spPr>
        <p:txBody>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AU"/>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6" name="Slide Number Placeholder 5"/>
          <p:cNvSpPr>
            <a:spLocks noGrp="1"/>
          </p:cNvSpPr>
          <p:nvPr>
            <p:ph type="sldNum" sz="quarter" idx="11"/>
          </p:nvPr>
        </p:nvSpPr>
        <p:spPr/>
        <p:txBody>
          <a:bodyPr/>
          <a:lstStyle>
            <a:lvl1pPr>
              <a:defRPr/>
            </a:lvl1pPr>
          </a:lstStyle>
          <a:p>
            <a:fld id="{D0AE44B3-4F8A-4E9B-A58D-371D3A0B9991}" type="slidenum">
              <a:rPr lang="en-AU" smtClean="0"/>
              <a:pPr/>
              <a:t>‹#›</a:t>
            </a:fld>
            <a:endParaRPr lang="en-AU"/>
          </a:p>
        </p:txBody>
      </p:sp>
      <p:sp>
        <p:nvSpPr>
          <p:cNvPr id="7" name="Date Placeholder 6"/>
          <p:cNvSpPr>
            <a:spLocks noGrp="1"/>
          </p:cNvSpPr>
          <p:nvPr>
            <p:ph type="dt" sz="half" idx="12"/>
          </p:nvPr>
        </p:nvSpPr>
        <p:spPr/>
        <p:txBody>
          <a:bodyPr/>
          <a:lstStyle/>
          <a:p>
            <a:pPr>
              <a:spcBef>
                <a:spcPct val="0"/>
              </a:spcBef>
              <a:buFontTx/>
              <a:buNone/>
            </a:pPr>
            <a:fld id="{591F0299-0AB2-4B65-82C4-1E9F939388DF}" type="datetime4">
              <a:rPr lang="en-AU" smtClean="0"/>
              <a:t>20 December 2017</a:t>
            </a:fld>
            <a:endParaRPr lang="en-AU"/>
          </a:p>
        </p:txBody>
      </p:sp>
    </p:spTree>
    <p:extLst>
      <p:ext uri="{BB962C8B-B14F-4D97-AF65-F5344CB8AC3E}">
        <p14:creationId xmlns:p14="http://schemas.microsoft.com/office/powerpoint/2010/main" val="3786222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5" name="Slide Number Placeholder 4"/>
          <p:cNvSpPr>
            <a:spLocks noGrp="1"/>
          </p:cNvSpPr>
          <p:nvPr>
            <p:ph type="sldNum" sz="quarter" idx="11"/>
          </p:nvPr>
        </p:nvSpPr>
        <p:spPr/>
        <p:txBody>
          <a:bodyPr/>
          <a:lstStyle>
            <a:lvl1pPr>
              <a:defRPr/>
            </a:lvl1pPr>
          </a:lstStyle>
          <a:p>
            <a:fld id="{55DCD78A-1104-4E7D-9103-562335778055}" type="slidenum">
              <a:rPr lang="en-AU" smtClean="0"/>
              <a:pPr/>
              <a:t>‹#›</a:t>
            </a:fld>
            <a:endParaRPr lang="en-AU"/>
          </a:p>
        </p:txBody>
      </p:sp>
      <p:sp>
        <p:nvSpPr>
          <p:cNvPr id="6" name="Date Placeholder 5"/>
          <p:cNvSpPr>
            <a:spLocks noGrp="1"/>
          </p:cNvSpPr>
          <p:nvPr>
            <p:ph type="dt" sz="half" idx="12"/>
          </p:nvPr>
        </p:nvSpPr>
        <p:spPr/>
        <p:txBody>
          <a:bodyPr/>
          <a:lstStyle/>
          <a:p>
            <a:pPr>
              <a:spcBef>
                <a:spcPct val="0"/>
              </a:spcBef>
              <a:buFontTx/>
              <a:buNone/>
            </a:pPr>
            <a:fld id="{0D9F80EB-08BE-4F18-86CD-9EBCA219FBB9}" type="datetime4">
              <a:rPr lang="en-AU" smtClean="0"/>
              <a:t>20 December 2017</a:t>
            </a:fld>
            <a:endParaRPr lang="en-AU"/>
          </a:p>
        </p:txBody>
      </p:sp>
    </p:spTree>
    <p:extLst>
      <p:ext uri="{BB962C8B-B14F-4D97-AF65-F5344CB8AC3E}">
        <p14:creationId xmlns:p14="http://schemas.microsoft.com/office/powerpoint/2010/main" val="2315216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1967" y="457200"/>
            <a:ext cx="2863851" cy="5943600"/>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366185" y="457200"/>
            <a:ext cx="8392583" cy="5943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5" name="Slide Number Placeholder 4"/>
          <p:cNvSpPr>
            <a:spLocks noGrp="1"/>
          </p:cNvSpPr>
          <p:nvPr>
            <p:ph type="sldNum" sz="quarter" idx="11"/>
          </p:nvPr>
        </p:nvSpPr>
        <p:spPr/>
        <p:txBody>
          <a:bodyPr/>
          <a:lstStyle>
            <a:lvl1pPr>
              <a:defRPr/>
            </a:lvl1pPr>
          </a:lstStyle>
          <a:p>
            <a:fld id="{87DEDA7A-7A7A-4A79-981B-7ABF84C67D91}" type="slidenum">
              <a:rPr lang="en-AU" smtClean="0"/>
              <a:pPr/>
              <a:t>‹#›</a:t>
            </a:fld>
            <a:endParaRPr lang="en-AU"/>
          </a:p>
        </p:txBody>
      </p:sp>
      <p:sp>
        <p:nvSpPr>
          <p:cNvPr id="6" name="Date Placeholder 5"/>
          <p:cNvSpPr>
            <a:spLocks noGrp="1"/>
          </p:cNvSpPr>
          <p:nvPr>
            <p:ph type="dt" sz="half" idx="12"/>
          </p:nvPr>
        </p:nvSpPr>
        <p:spPr/>
        <p:txBody>
          <a:bodyPr/>
          <a:lstStyle/>
          <a:p>
            <a:pPr>
              <a:spcBef>
                <a:spcPct val="0"/>
              </a:spcBef>
              <a:buFontTx/>
              <a:buNone/>
            </a:pPr>
            <a:fld id="{F79C65FA-90C8-4B38-890C-3E0F64124C97}" type="datetime4">
              <a:rPr lang="en-AU" smtClean="0"/>
              <a:t>20 December 2017</a:t>
            </a:fld>
            <a:endParaRPr lang="en-AU"/>
          </a:p>
        </p:txBody>
      </p:sp>
    </p:spTree>
    <p:extLst>
      <p:ext uri="{BB962C8B-B14F-4D97-AF65-F5344CB8AC3E}">
        <p14:creationId xmlns:p14="http://schemas.microsoft.com/office/powerpoint/2010/main" val="814021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5" name="Slide Number Placeholder 4"/>
          <p:cNvSpPr>
            <a:spLocks noGrp="1"/>
          </p:cNvSpPr>
          <p:nvPr>
            <p:ph type="sldNum" sz="quarter" idx="11"/>
          </p:nvPr>
        </p:nvSpPr>
        <p:spPr/>
        <p:txBody>
          <a:bodyPr/>
          <a:lstStyle>
            <a:lvl1pPr>
              <a:defRPr/>
            </a:lvl1pPr>
          </a:lstStyle>
          <a:p>
            <a:fld id="{0C426F34-4EC7-4C3E-BCC5-CCD747DD43EB}" type="slidenum">
              <a:rPr lang="en-AU" smtClean="0"/>
              <a:pPr/>
              <a:t>‹#›</a:t>
            </a:fld>
            <a:endParaRPr lang="en-AU"/>
          </a:p>
        </p:txBody>
      </p:sp>
      <p:sp>
        <p:nvSpPr>
          <p:cNvPr id="6" name="Date Placeholder 5"/>
          <p:cNvSpPr>
            <a:spLocks noGrp="1"/>
          </p:cNvSpPr>
          <p:nvPr>
            <p:ph type="dt" sz="half" idx="12"/>
          </p:nvPr>
        </p:nvSpPr>
        <p:spPr/>
        <p:txBody>
          <a:bodyPr/>
          <a:lstStyle/>
          <a:p>
            <a:pPr>
              <a:spcBef>
                <a:spcPct val="0"/>
              </a:spcBef>
              <a:buFontTx/>
              <a:buNone/>
            </a:pPr>
            <a:fld id="{AB4CB440-2E3C-4AB6-9C9A-0E31BCA90871}" type="datetime4">
              <a:rPr lang="en-AU" smtClean="0"/>
              <a:t>20 December 2017</a:t>
            </a:fld>
            <a:endParaRPr lang="en-AU"/>
          </a:p>
        </p:txBody>
      </p:sp>
    </p:spTree>
    <p:extLst>
      <p:ext uri="{BB962C8B-B14F-4D97-AF65-F5344CB8AC3E}">
        <p14:creationId xmlns:p14="http://schemas.microsoft.com/office/powerpoint/2010/main" val="1766274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366184" y="1371600"/>
            <a:ext cx="5628216" cy="502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97601" y="1371600"/>
            <a:ext cx="5628217" cy="502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6" name="Slide Number Placeholder 5"/>
          <p:cNvSpPr>
            <a:spLocks noGrp="1"/>
          </p:cNvSpPr>
          <p:nvPr>
            <p:ph type="sldNum" sz="quarter" idx="11"/>
          </p:nvPr>
        </p:nvSpPr>
        <p:spPr/>
        <p:txBody>
          <a:bodyPr/>
          <a:lstStyle>
            <a:lvl1pPr>
              <a:defRPr/>
            </a:lvl1pPr>
          </a:lstStyle>
          <a:p>
            <a:fld id="{53BF36C5-3F2D-4140-BCC5-6F781703DFDF}" type="slidenum">
              <a:rPr lang="en-AU" smtClean="0"/>
              <a:pPr/>
              <a:t>‹#›</a:t>
            </a:fld>
            <a:endParaRPr lang="en-AU"/>
          </a:p>
        </p:txBody>
      </p:sp>
      <p:sp>
        <p:nvSpPr>
          <p:cNvPr id="7" name="Date Placeholder 6"/>
          <p:cNvSpPr>
            <a:spLocks noGrp="1"/>
          </p:cNvSpPr>
          <p:nvPr>
            <p:ph type="dt" sz="half" idx="12"/>
          </p:nvPr>
        </p:nvSpPr>
        <p:spPr/>
        <p:txBody>
          <a:bodyPr/>
          <a:lstStyle/>
          <a:p>
            <a:pPr>
              <a:spcBef>
                <a:spcPct val="0"/>
              </a:spcBef>
              <a:buFontTx/>
              <a:buNone/>
            </a:pPr>
            <a:fld id="{762B6C73-2778-4E37-BC93-E8B84F9F0ABA}" type="datetime4">
              <a:rPr lang="en-AU" smtClean="0"/>
              <a:t>20 December 2017</a:t>
            </a:fld>
            <a:endParaRPr lang="en-AU"/>
          </a:p>
        </p:txBody>
      </p:sp>
    </p:spTree>
    <p:extLst>
      <p:ext uri="{BB962C8B-B14F-4D97-AF65-F5344CB8AC3E}">
        <p14:creationId xmlns:p14="http://schemas.microsoft.com/office/powerpoint/2010/main" val="1635431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Header with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US"/>
              <a:t>IBM Services Platform with Watson   |   IBM Confidential </a:t>
            </a:r>
            <a:endParaRPr lang="en-AU" dirty="0"/>
          </a:p>
        </p:txBody>
      </p:sp>
      <p:sp>
        <p:nvSpPr>
          <p:cNvPr id="4" name="Slide Number Placeholder 3"/>
          <p:cNvSpPr>
            <a:spLocks noGrp="1"/>
          </p:cNvSpPr>
          <p:nvPr>
            <p:ph type="sldNum" sz="quarter" idx="11"/>
          </p:nvPr>
        </p:nvSpPr>
        <p:spPr/>
        <p:txBody>
          <a:bodyPr/>
          <a:lstStyle/>
          <a:p>
            <a:fld id="{4EA52503-4869-4E94-93FA-405D01696FD2}" type="slidenum">
              <a:rPr lang="en-AU" smtClean="0"/>
              <a:pPr/>
              <a:t>‹#›</a:t>
            </a:fld>
            <a:endParaRPr lang="en-AU"/>
          </a:p>
        </p:txBody>
      </p:sp>
      <p:sp>
        <p:nvSpPr>
          <p:cNvPr id="5" name="Content Placeholder 2"/>
          <p:cNvSpPr>
            <a:spLocks noGrp="1"/>
          </p:cNvSpPr>
          <p:nvPr>
            <p:ph idx="1"/>
          </p:nvPr>
        </p:nvSpPr>
        <p:spPr>
          <a:xfrm>
            <a:off x="366185" y="2002384"/>
            <a:ext cx="11459633" cy="43984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2"/>
          <p:cNvSpPr>
            <a:spLocks noGrp="1"/>
          </p:cNvSpPr>
          <p:nvPr>
            <p:ph type="body" idx="12"/>
          </p:nvPr>
        </p:nvSpPr>
        <p:spPr>
          <a:xfrm>
            <a:off x="366185" y="1380952"/>
            <a:ext cx="11459633" cy="535880"/>
          </a:xfrm>
        </p:spPr>
        <p:txBody>
          <a:bodyPr anchor="ctr"/>
          <a:lstStyle>
            <a:lvl1pPr marL="0" indent="0" algn="ctr">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3"/>
          </p:nvPr>
        </p:nvSpPr>
        <p:spPr/>
        <p:txBody>
          <a:bodyPr/>
          <a:lstStyle/>
          <a:p>
            <a:pPr>
              <a:spcBef>
                <a:spcPct val="0"/>
              </a:spcBef>
              <a:buFontTx/>
              <a:buNone/>
            </a:pPr>
            <a:fld id="{2EF5CAB5-3028-4A3A-B3E4-1461172A2927}" type="datetime4">
              <a:rPr lang="en-AU" smtClean="0"/>
              <a:t>20 December 2017</a:t>
            </a:fld>
            <a:endParaRPr lang="en-AU"/>
          </a:p>
        </p:txBody>
      </p:sp>
    </p:spTree>
    <p:extLst>
      <p:ext uri="{BB962C8B-B14F-4D97-AF65-F5344CB8AC3E}">
        <p14:creationId xmlns:p14="http://schemas.microsoft.com/office/powerpoint/2010/main" val="3297836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6185" y="1380952"/>
            <a:ext cx="5632449" cy="535880"/>
          </a:xfrm>
        </p:spPr>
        <p:txBody>
          <a:bodyPr anchor="ct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66185" y="2002384"/>
            <a:ext cx="5632449" cy="43789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380952"/>
            <a:ext cx="5653617" cy="535880"/>
          </a:xfrm>
        </p:spPr>
        <p:txBody>
          <a:bodyPr anchor="ct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002384"/>
            <a:ext cx="5653616" cy="43789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Footer Placeholder 6"/>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8" name="Slide Number Placeholder 7"/>
          <p:cNvSpPr>
            <a:spLocks noGrp="1"/>
          </p:cNvSpPr>
          <p:nvPr>
            <p:ph type="sldNum" sz="quarter" idx="11"/>
          </p:nvPr>
        </p:nvSpPr>
        <p:spPr/>
        <p:txBody>
          <a:bodyPr/>
          <a:lstStyle>
            <a:lvl1pPr>
              <a:defRPr/>
            </a:lvl1pPr>
          </a:lstStyle>
          <a:p>
            <a:fld id="{B812F632-BE5C-472F-9383-FF7B0E3F484F}" type="slidenum">
              <a:rPr lang="en-AU" smtClean="0"/>
              <a:pPr/>
              <a:t>‹#›</a:t>
            </a:fld>
            <a:endParaRPr lang="en-AU"/>
          </a:p>
        </p:txBody>
      </p:sp>
      <p:sp>
        <p:nvSpPr>
          <p:cNvPr id="10" name="Title 1"/>
          <p:cNvSpPr>
            <a:spLocks noGrp="1"/>
          </p:cNvSpPr>
          <p:nvPr>
            <p:ph type="title"/>
          </p:nvPr>
        </p:nvSpPr>
        <p:spPr>
          <a:xfrm>
            <a:off x="366185" y="457200"/>
            <a:ext cx="11459633" cy="838200"/>
          </a:xfrm>
        </p:spPr>
        <p:txBody>
          <a:bodyPr/>
          <a:lstStyle/>
          <a:p>
            <a:r>
              <a:rPr lang="en-US"/>
              <a:t>Click to edit Master title style</a:t>
            </a:r>
            <a:endParaRPr lang="en-AU"/>
          </a:p>
        </p:txBody>
      </p:sp>
      <p:sp>
        <p:nvSpPr>
          <p:cNvPr id="2" name="Date Placeholder 1"/>
          <p:cNvSpPr>
            <a:spLocks noGrp="1"/>
          </p:cNvSpPr>
          <p:nvPr>
            <p:ph type="dt" sz="half" idx="12"/>
          </p:nvPr>
        </p:nvSpPr>
        <p:spPr/>
        <p:txBody>
          <a:bodyPr/>
          <a:lstStyle/>
          <a:p>
            <a:pPr>
              <a:spcBef>
                <a:spcPct val="0"/>
              </a:spcBef>
              <a:buFontTx/>
              <a:buNone/>
            </a:pPr>
            <a:fld id="{BFB658EC-05D1-46E9-98E6-AE3748BC9A0E}" type="datetime4">
              <a:rPr lang="en-AU" smtClean="0"/>
              <a:t>20 December 2017</a:t>
            </a:fld>
            <a:endParaRPr lang="en-AU"/>
          </a:p>
        </p:txBody>
      </p:sp>
    </p:spTree>
    <p:extLst>
      <p:ext uri="{BB962C8B-B14F-4D97-AF65-F5344CB8AC3E}">
        <p14:creationId xmlns:p14="http://schemas.microsoft.com/office/powerpoint/2010/main" val="1984248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4" name="Slide Number Placeholder 3"/>
          <p:cNvSpPr>
            <a:spLocks noGrp="1"/>
          </p:cNvSpPr>
          <p:nvPr>
            <p:ph type="sldNum" sz="quarter" idx="11"/>
          </p:nvPr>
        </p:nvSpPr>
        <p:spPr/>
        <p:txBody>
          <a:bodyPr/>
          <a:lstStyle>
            <a:lvl1pPr>
              <a:defRPr/>
            </a:lvl1pPr>
          </a:lstStyle>
          <a:p>
            <a:fld id="{F0FFBA74-A297-476A-9576-5FA25982D35F}" type="slidenum">
              <a:rPr lang="en-AU" smtClean="0"/>
              <a:pPr/>
              <a:t>‹#›</a:t>
            </a:fld>
            <a:endParaRPr lang="en-AU"/>
          </a:p>
        </p:txBody>
      </p:sp>
      <p:sp>
        <p:nvSpPr>
          <p:cNvPr id="5" name="Date Placeholder 4"/>
          <p:cNvSpPr>
            <a:spLocks noGrp="1"/>
          </p:cNvSpPr>
          <p:nvPr>
            <p:ph type="dt" sz="half" idx="12"/>
          </p:nvPr>
        </p:nvSpPr>
        <p:spPr/>
        <p:txBody>
          <a:bodyPr/>
          <a:lstStyle/>
          <a:p>
            <a:pPr>
              <a:spcBef>
                <a:spcPct val="0"/>
              </a:spcBef>
              <a:buFontTx/>
              <a:buNone/>
            </a:pPr>
            <a:fld id="{5D8392CB-0E97-4F69-8464-1E461B17DAE9}" type="datetime4">
              <a:rPr lang="en-AU" smtClean="0"/>
              <a:t>20 December 2017</a:t>
            </a:fld>
            <a:endParaRPr lang="en-AU"/>
          </a:p>
        </p:txBody>
      </p:sp>
    </p:spTree>
    <p:extLst>
      <p:ext uri="{BB962C8B-B14F-4D97-AF65-F5344CB8AC3E}">
        <p14:creationId xmlns:p14="http://schemas.microsoft.com/office/powerpoint/2010/main" val="2413162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3" name="Slide Number Placeholder 2"/>
          <p:cNvSpPr>
            <a:spLocks noGrp="1"/>
          </p:cNvSpPr>
          <p:nvPr>
            <p:ph type="sldNum" sz="quarter" idx="11"/>
          </p:nvPr>
        </p:nvSpPr>
        <p:spPr/>
        <p:txBody>
          <a:bodyPr/>
          <a:lstStyle>
            <a:lvl1pPr>
              <a:defRPr/>
            </a:lvl1pPr>
          </a:lstStyle>
          <a:p>
            <a:fld id="{4C4A9466-A77D-41D3-AAA1-27D358BB5A9E}" type="slidenum">
              <a:rPr lang="en-AU" smtClean="0"/>
              <a:pPr/>
              <a:t>‹#›</a:t>
            </a:fld>
            <a:endParaRPr lang="en-AU"/>
          </a:p>
        </p:txBody>
      </p:sp>
      <p:sp>
        <p:nvSpPr>
          <p:cNvPr id="4" name="Date Placeholder 3"/>
          <p:cNvSpPr>
            <a:spLocks noGrp="1"/>
          </p:cNvSpPr>
          <p:nvPr>
            <p:ph type="dt" sz="half" idx="12"/>
          </p:nvPr>
        </p:nvSpPr>
        <p:spPr/>
        <p:txBody>
          <a:bodyPr/>
          <a:lstStyle/>
          <a:p>
            <a:pPr>
              <a:spcBef>
                <a:spcPct val="0"/>
              </a:spcBef>
              <a:buFontTx/>
              <a:buNone/>
            </a:pPr>
            <a:fld id="{2DAA39C2-F3C5-4388-B053-C1CE1B8C384C}" type="datetime4">
              <a:rPr lang="en-AU" smtClean="0"/>
              <a:t>20 December 2017</a:t>
            </a:fld>
            <a:endParaRPr lang="en-AU"/>
          </a:p>
        </p:txBody>
      </p:sp>
    </p:spTree>
    <p:extLst>
      <p:ext uri="{BB962C8B-B14F-4D97-AF65-F5344CB8AC3E}">
        <p14:creationId xmlns:p14="http://schemas.microsoft.com/office/powerpoint/2010/main" val="1335848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3200"/>
            </a:lvl1pPr>
          </a:lstStyle>
          <a:p>
            <a:r>
              <a:rPr lang="en-US"/>
              <a:t>Click to edit Master title style</a:t>
            </a:r>
            <a:endParaRPr lang="en-AU"/>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Footer Placeholder 3"/>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5" name="Slide Number Placeholder 4"/>
          <p:cNvSpPr>
            <a:spLocks noGrp="1"/>
          </p:cNvSpPr>
          <p:nvPr>
            <p:ph type="sldNum" sz="quarter" idx="11"/>
          </p:nvPr>
        </p:nvSpPr>
        <p:spPr/>
        <p:txBody>
          <a:bodyPr/>
          <a:lstStyle>
            <a:lvl1pPr>
              <a:defRPr/>
            </a:lvl1pPr>
          </a:lstStyle>
          <a:p>
            <a:fld id="{FF6A1A84-C813-4E02-A296-3069673C8F78}" type="slidenum">
              <a:rPr lang="en-AU" smtClean="0"/>
              <a:pPr/>
              <a:t>‹#›</a:t>
            </a:fld>
            <a:endParaRPr lang="en-AU"/>
          </a:p>
        </p:txBody>
      </p:sp>
      <p:sp>
        <p:nvSpPr>
          <p:cNvPr id="6" name="Date Placeholder 5"/>
          <p:cNvSpPr>
            <a:spLocks noGrp="1"/>
          </p:cNvSpPr>
          <p:nvPr>
            <p:ph type="dt" sz="half" idx="12"/>
          </p:nvPr>
        </p:nvSpPr>
        <p:spPr/>
        <p:txBody>
          <a:bodyPr/>
          <a:lstStyle/>
          <a:p>
            <a:pPr>
              <a:spcBef>
                <a:spcPct val="0"/>
              </a:spcBef>
              <a:buFontTx/>
              <a:buNone/>
            </a:pPr>
            <a:fld id="{7C7B4D25-BBC4-459F-8870-E3B01B7C7459}" type="datetime4">
              <a:rPr lang="en-AU" smtClean="0"/>
              <a:t>20 December 2017</a:t>
            </a:fld>
            <a:endParaRPr lang="en-AU"/>
          </a:p>
        </p:txBody>
      </p:sp>
    </p:spTree>
    <p:extLst>
      <p:ext uri="{BB962C8B-B14F-4D97-AF65-F5344CB8AC3E}">
        <p14:creationId xmlns:p14="http://schemas.microsoft.com/office/powerpoint/2010/main" val="3655434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2200"/>
            </a:lvl1pPr>
          </a:lstStyle>
          <a:p>
            <a:r>
              <a:rPr lang="en-US"/>
              <a:t>Click to edit Master title style</a:t>
            </a:r>
            <a:endParaRPr lang="en-AU" dirty="0"/>
          </a:p>
        </p:txBody>
      </p:sp>
      <p:sp>
        <p:nvSpPr>
          <p:cNvPr id="3" name="Content Placeholder 2"/>
          <p:cNvSpPr>
            <a:spLocks noGrp="1"/>
          </p:cNvSpPr>
          <p:nvPr>
            <p:ph idx="1"/>
          </p:nvPr>
        </p:nvSpPr>
        <p:spPr>
          <a:xfrm>
            <a:off x="5183717" y="987426"/>
            <a:ext cx="6172200" cy="487362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AU"/>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6" name="Slide Number Placeholder 5"/>
          <p:cNvSpPr>
            <a:spLocks noGrp="1"/>
          </p:cNvSpPr>
          <p:nvPr>
            <p:ph type="sldNum" sz="quarter" idx="11"/>
          </p:nvPr>
        </p:nvSpPr>
        <p:spPr/>
        <p:txBody>
          <a:bodyPr/>
          <a:lstStyle>
            <a:lvl1pPr>
              <a:defRPr/>
            </a:lvl1pPr>
          </a:lstStyle>
          <a:p>
            <a:fld id="{54C7A479-0848-4D66-A745-C35EDD708EC1}" type="slidenum">
              <a:rPr lang="en-AU" smtClean="0"/>
              <a:pPr/>
              <a:t>‹#›</a:t>
            </a:fld>
            <a:endParaRPr lang="en-AU"/>
          </a:p>
        </p:txBody>
      </p:sp>
      <p:sp>
        <p:nvSpPr>
          <p:cNvPr id="7" name="Date Placeholder 6"/>
          <p:cNvSpPr>
            <a:spLocks noGrp="1"/>
          </p:cNvSpPr>
          <p:nvPr>
            <p:ph type="dt" sz="half" idx="12"/>
          </p:nvPr>
        </p:nvSpPr>
        <p:spPr/>
        <p:txBody>
          <a:bodyPr/>
          <a:lstStyle/>
          <a:p>
            <a:pPr>
              <a:spcBef>
                <a:spcPct val="0"/>
              </a:spcBef>
              <a:buFontTx/>
              <a:buNone/>
            </a:pPr>
            <a:fld id="{E3C9D8D3-33A8-45D2-BEF8-EA17C3E2D224}" type="datetime4">
              <a:rPr lang="en-AU" smtClean="0"/>
              <a:t>20 December 2017</a:t>
            </a:fld>
            <a:endParaRPr lang="en-AU"/>
          </a:p>
        </p:txBody>
      </p:sp>
    </p:spTree>
    <p:extLst>
      <p:ext uri="{BB962C8B-B14F-4D97-AF65-F5344CB8AC3E}">
        <p14:creationId xmlns:p14="http://schemas.microsoft.com/office/powerpoint/2010/main" val="1577994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852" name="Rectangle 4"/>
          <p:cNvSpPr>
            <a:spLocks noGrp="1" noChangeArrowheads="1"/>
          </p:cNvSpPr>
          <p:nvPr>
            <p:ph type="title"/>
          </p:nvPr>
        </p:nvSpPr>
        <p:spPr bwMode="auto">
          <a:xfrm>
            <a:off x="366185" y="457200"/>
            <a:ext cx="1145963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AU" dirty="0"/>
              <a:t>Main Slide Title</a:t>
            </a:r>
          </a:p>
        </p:txBody>
      </p:sp>
      <p:sp>
        <p:nvSpPr>
          <p:cNvPr id="206853" name="Rectangle 5"/>
          <p:cNvSpPr>
            <a:spLocks noGrp="1" noChangeArrowheads="1"/>
          </p:cNvSpPr>
          <p:nvPr>
            <p:ph type="body" idx="1"/>
          </p:nvPr>
        </p:nvSpPr>
        <p:spPr bwMode="auto">
          <a:xfrm>
            <a:off x="366185" y="1371600"/>
            <a:ext cx="11459633"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AU" dirty="0"/>
              <a:t>Level One</a:t>
            </a:r>
          </a:p>
          <a:p>
            <a:pPr lvl="1"/>
            <a:r>
              <a:rPr lang="en-AU" dirty="0"/>
              <a:t>Level Two</a:t>
            </a:r>
          </a:p>
          <a:p>
            <a:pPr lvl="2"/>
            <a:r>
              <a:rPr lang="en-AU" dirty="0"/>
              <a:t>Level Three</a:t>
            </a:r>
          </a:p>
          <a:p>
            <a:pPr lvl="3"/>
            <a:r>
              <a:rPr lang="en-AU" dirty="0"/>
              <a:t>Level Four</a:t>
            </a:r>
          </a:p>
          <a:p>
            <a:pPr lvl="4"/>
            <a:r>
              <a:rPr lang="en-AU" dirty="0"/>
              <a:t>Level Five</a:t>
            </a:r>
          </a:p>
        </p:txBody>
      </p:sp>
      <p:sp>
        <p:nvSpPr>
          <p:cNvPr id="206854" name="Rectangle 6"/>
          <p:cNvSpPr>
            <a:spLocks noGrp="1" noChangeArrowheads="1"/>
          </p:cNvSpPr>
          <p:nvPr>
            <p:ph type="ftr" sz="quarter" idx="3"/>
          </p:nvPr>
        </p:nvSpPr>
        <p:spPr bwMode="auto">
          <a:xfrm>
            <a:off x="911424" y="6534150"/>
            <a:ext cx="6238709"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8400" rIns="91440" bIns="45720" numCol="1" anchor="t" anchorCtr="0" compatLnSpc="1">
            <a:prstTxWarp prst="textNoShape">
              <a:avLst/>
            </a:prstTxWarp>
          </a:bodyPr>
          <a:lstStyle>
            <a:lvl1pPr>
              <a:spcBef>
                <a:spcPct val="0"/>
              </a:spcBef>
              <a:buFontTx/>
              <a:buNone/>
              <a:defRPr sz="800" b="0">
                <a:latin typeface="+mn-lt"/>
              </a:defRPr>
            </a:lvl1pPr>
          </a:lstStyle>
          <a:p>
            <a:r>
              <a:rPr lang="en-US"/>
              <a:t>IBM Services Platform with Watson   |   IBM Confidential </a:t>
            </a:r>
            <a:endParaRPr lang="en-AU" dirty="0"/>
          </a:p>
        </p:txBody>
      </p:sp>
      <p:sp>
        <p:nvSpPr>
          <p:cNvPr id="206855" name="Rectangle 7"/>
          <p:cNvSpPr>
            <a:spLocks noGrp="1" noChangeArrowheads="1"/>
          </p:cNvSpPr>
          <p:nvPr>
            <p:ph type="sldNum" sz="quarter" idx="4"/>
          </p:nvPr>
        </p:nvSpPr>
        <p:spPr bwMode="auto">
          <a:xfrm>
            <a:off x="46567" y="6534150"/>
            <a:ext cx="76884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4000" tIns="68400" rIns="91440" bIns="45720" numCol="1" anchor="t" anchorCtr="0" compatLnSpc="1">
            <a:prstTxWarp prst="textNoShape">
              <a:avLst/>
            </a:prstTxWarp>
          </a:bodyPr>
          <a:lstStyle>
            <a:lvl1pPr>
              <a:spcBef>
                <a:spcPct val="0"/>
              </a:spcBef>
              <a:buFontTx/>
              <a:buNone/>
              <a:defRPr sz="800" b="0">
                <a:latin typeface="+mn-lt"/>
              </a:defRPr>
            </a:lvl1pPr>
          </a:lstStyle>
          <a:p>
            <a:fld id="{4EA52503-4869-4E94-93FA-405D01696FD2}" type="slidenum">
              <a:rPr lang="en-AU" smtClean="0"/>
              <a:pPr/>
              <a:t>‹#›</a:t>
            </a:fld>
            <a:endParaRPr lang="en-AU"/>
          </a:p>
        </p:txBody>
      </p:sp>
      <p:sp>
        <p:nvSpPr>
          <p:cNvPr id="206858" name="Text Box 10"/>
          <p:cNvSpPr txBox="1">
            <a:spLocks noChangeArrowheads="1"/>
          </p:cNvSpPr>
          <p:nvPr/>
        </p:nvSpPr>
        <p:spPr bwMode="auto">
          <a:xfrm>
            <a:off x="9550401" y="6553201"/>
            <a:ext cx="23749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0"/>
              </a:spcBef>
              <a:buFontTx/>
              <a:buNone/>
            </a:pPr>
            <a:r>
              <a:rPr lang="en-AU" sz="800" b="0" dirty="0">
                <a:latin typeface="+mn-lt"/>
              </a:rPr>
              <a:t>© Copyright IBM Corporation 2017</a:t>
            </a:r>
          </a:p>
        </p:txBody>
      </p:sp>
      <p:sp>
        <p:nvSpPr>
          <p:cNvPr id="206871" name="Line 23"/>
          <p:cNvSpPr>
            <a:spLocks noChangeShapeType="1"/>
          </p:cNvSpPr>
          <p:nvPr/>
        </p:nvSpPr>
        <p:spPr bwMode="auto">
          <a:xfrm flipV="1">
            <a:off x="366185" y="404813"/>
            <a:ext cx="114596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400"/>
          </a:p>
        </p:txBody>
      </p:sp>
      <p:sp>
        <p:nvSpPr>
          <p:cNvPr id="10" name="Date Placeholder 3"/>
          <p:cNvSpPr>
            <a:spLocks noGrp="1"/>
          </p:cNvSpPr>
          <p:nvPr>
            <p:ph type="dt" sz="half" idx="2"/>
          </p:nvPr>
        </p:nvSpPr>
        <p:spPr>
          <a:xfrm>
            <a:off x="7177485" y="6534150"/>
            <a:ext cx="23749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4000" tIns="68400" rIns="91440" bIns="45720" numCol="1" anchor="t" anchorCtr="0" compatLnSpc="1">
            <a:prstTxWarp prst="textNoShape">
              <a:avLst/>
            </a:prstTxWarp>
          </a:bodyPr>
          <a:lstStyle>
            <a:lvl1pPr>
              <a:defRPr lang="en-AU" sz="800" b="0" smtClean="0">
                <a:latin typeface="+mn-lt"/>
              </a:defRPr>
            </a:lvl1pPr>
          </a:lstStyle>
          <a:p>
            <a:pPr>
              <a:spcBef>
                <a:spcPct val="0"/>
              </a:spcBef>
              <a:buFontTx/>
              <a:buNone/>
            </a:pPr>
            <a:fld id="{3CE11F78-28E4-42F7-84C5-EC088936D6DC}" type="datetime4">
              <a:rPr lang="en-AU" smtClean="0"/>
              <a:t>20 December 2017</a:t>
            </a:fld>
            <a:endParaRPr lang="en-AU"/>
          </a:p>
        </p:txBody>
      </p:sp>
      <p:sp>
        <p:nvSpPr>
          <p:cNvPr id="12" name="TextBox 11"/>
          <p:cNvSpPr txBox="1"/>
          <p:nvPr userDrawn="1"/>
        </p:nvSpPr>
        <p:spPr>
          <a:xfrm>
            <a:off x="407368" y="116890"/>
            <a:ext cx="2759858" cy="215444"/>
          </a:xfrm>
          <a:prstGeom prst="rect">
            <a:avLst/>
          </a:prstGeom>
          <a:noFill/>
        </p:spPr>
        <p:txBody>
          <a:bodyPr wrap="none" lIns="0" tIns="0" rIns="0" bIns="0" rtlCol="0" anchor="ctr" anchorCtr="0">
            <a:spAutoFit/>
          </a:bodyPr>
          <a:lstStyle/>
          <a:p>
            <a:pPr>
              <a:buNone/>
            </a:pPr>
            <a:r>
              <a:rPr lang="en-US" b="0" dirty="0">
                <a:latin typeface="+mn-lt"/>
              </a:rPr>
              <a:t>IBM</a:t>
            </a:r>
            <a:r>
              <a:rPr lang="en-US" baseline="0" dirty="0">
                <a:latin typeface="+mn-lt"/>
              </a:rPr>
              <a:t> Global Technology Services</a:t>
            </a:r>
            <a:endParaRPr lang="en-AU" dirty="0">
              <a:latin typeface="+mn-lt"/>
            </a:endParaRPr>
          </a:p>
        </p:txBody>
      </p:sp>
      <p:pic>
        <p:nvPicPr>
          <p:cNvPr id="14" name="Picture 46" descr="blue-tri-color-logo"/>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154394" y="77069"/>
            <a:ext cx="630238"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16324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9" r:id="rId3"/>
    <p:sldLayoutId id="2147483677" r:id="rId4"/>
    <p:sldLayoutId id="2147483670" r:id="rId5"/>
    <p:sldLayoutId id="2147483671" r:id="rId6"/>
    <p:sldLayoutId id="2147483672" r:id="rId7"/>
    <p:sldLayoutId id="2147483668" r:id="rId8"/>
    <p:sldLayoutId id="2147483673" r:id="rId9"/>
    <p:sldLayoutId id="2147483674" r:id="rId10"/>
    <p:sldLayoutId id="2147483675" r:id="rId11"/>
    <p:sldLayoutId id="2147483676" r:id="rId12"/>
  </p:sldLayoutIdLst>
  <p:hf hdr="0"/>
  <p:txStyles>
    <p:titleStyle>
      <a:lvl1pPr algn="l" rtl="0" eaLnBrk="1" fontAlgn="base" hangingPunct="1">
        <a:spcBef>
          <a:spcPct val="0"/>
        </a:spcBef>
        <a:spcAft>
          <a:spcPct val="0"/>
        </a:spcAft>
        <a:defRPr sz="2200" kern="1200">
          <a:solidFill>
            <a:schemeClr val="tx1"/>
          </a:solidFill>
          <a:latin typeface="+mj-lt"/>
          <a:ea typeface="+mj-ea"/>
          <a:cs typeface="+mj-cs"/>
        </a:defRPr>
      </a:lvl1pPr>
      <a:lvl2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9pPr>
    </p:titleStyle>
    <p:body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5.png"/><Relationship Id="rId21" Type="http://schemas.openxmlformats.org/officeDocument/2006/relationships/image" Target="../media/image32.png"/><Relationship Id="rId7" Type="http://schemas.microsoft.com/office/2007/relationships/hdphoto" Target="../media/hdphoto1.wdp"/><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image" Target="../media/image14.png"/><Relationship Id="rId16" Type="http://schemas.openxmlformats.org/officeDocument/2006/relationships/image" Target="../media/image27.png"/><Relationship Id="rId20"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7.jpeg"/><Relationship Id="rId15" Type="http://schemas.openxmlformats.org/officeDocument/2006/relationships/image" Target="../media/image26.png"/><Relationship Id="rId23" Type="http://schemas.openxmlformats.org/officeDocument/2006/relationships/image" Target="../media/image34.jpeg"/><Relationship Id="rId10" Type="http://schemas.openxmlformats.org/officeDocument/2006/relationships/image" Target="../media/image21.emf"/><Relationship Id="rId19" Type="http://schemas.openxmlformats.org/officeDocument/2006/relationships/image" Target="../media/image30.png"/><Relationship Id="rId4" Type="http://schemas.openxmlformats.org/officeDocument/2006/relationships/image" Target="../media/image16.png"/><Relationship Id="rId9" Type="http://schemas.openxmlformats.org/officeDocument/2006/relationships/image" Target="../media/image20.jpeg"/><Relationship Id="rId14" Type="http://schemas.openxmlformats.org/officeDocument/2006/relationships/image" Target="../media/image25.png"/><Relationship Id="rId22"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ibmurl.hursley.ibm.com/O58H" TargetMode="External"/><Relationship Id="rId7" Type="http://schemas.openxmlformats.org/officeDocument/2006/relationships/hyperlink" Target="http://ibmurl.hursley.ibm.com/O99S" TargetMode="External"/><Relationship Id="rId2" Type="http://schemas.openxmlformats.org/officeDocument/2006/relationships/hyperlink" Target="http://ibmurl.hursley.ibm.com/O7CW" TargetMode="External"/><Relationship Id="rId1" Type="http://schemas.openxmlformats.org/officeDocument/2006/relationships/slideLayout" Target="../slideLayouts/slideLayout6.xml"/><Relationship Id="rId6" Type="http://schemas.openxmlformats.org/officeDocument/2006/relationships/hyperlink" Target="http://ibmurl.hursley.ibm.com/O6Y9" TargetMode="External"/><Relationship Id="rId5" Type="http://schemas.openxmlformats.org/officeDocument/2006/relationships/hyperlink" Target="http://ibmurl.hursley.ibm.com/O7CV" TargetMode="External"/><Relationship Id="rId4" Type="http://schemas.openxmlformats.org/officeDocument/2006/relationships/hyperlink" Target="http://ibmurl.hursley.ibm.com/O7D1"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39.jpeg"/><Relationship Id="rId4" Type="http://schemas.openxmlformats.org/officeDocument/2006/relationships/hyperlink" Target="http://www.ibm.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5361" y="3089636"/>
            <a:ext cx="11589940" cy="1068736"/>
          </a:xfrm>
          <a:solidFill>
            <a:srgbClr val="00B0F0">
              <a:alpha val="60000"/>
            </a:srgbClr>
          </a:solidFill>
        </p:spPr>
        <p:txBody>
          <a:bodyPr anchor="t"/>
          <a:lstStyle/>
          <a:p>
            <a:r>
              <a:rPr lang="en-AU" sz="2400" dirty="0"/>
              <a:t>IBM Services Platform with Watson</a:t>
            </a:r>
            <a:br>
              <a:rPr lang="en-AU" dirty="0"/>
            </a:br>
            <a:r>
              <a:rPr lang="en-AU" dirty="0"/>
              <a:t>Client Use Cases</a:t>
            </a:r>
          </a:p>
        </p:txBody>
      </p:sp>
      <p:sp>
        <p:nvSpPr>
          <p:cNvPr id="3" name="Subtitle 2"/>
          <p:cNvSpPr>
            <a:spLocks noGrp="1"/>
          </p:cNvSpPr>
          <p:nvPr>
            <p:ph type="subTitle" idx="1"/>
          </p:nvPr>
        </p:nvSpPr>
        <p:spPr/>
        <p:txBody>
          <a:bodyPr/>
          <a:lstStyle/>
          <a:p>
            <a:r>
              <a:rPr lang="en-AU" dirty="0"/>
              <a:t>Jason C. LaScola</a:t>
            </a:r>
          </a:p>
          <a:p>
            <a:r>
              <a:rPr lang="en-AU" dirty="0"/>
              <a:t>Enterprise IT Advisor</a:t>
            </a:r>
          </a:p>
          <a:p>
            <a:r>
              <a:rPr lang="en-AU" dirty="0"/>
              <a:t>GTS Technology Innovation &amp; Automation</a:t>
            </a:r>
          </a:p>
        </p:txBody>
      </p:sp>
      <p:sp>
        <p:nvSpPr>
          <p:cNvPr id="18" name="Date Placeholder 17"/>
          <p:cNvSpPr>
            <a:spLocks noGrp="1"/>
          </p:cNvSpPr>
          <p:nvPr>
            <p:ph type="dt" sz="half" idx="10"/>
          </p:nvPr>
        </p:nvSpPr>
        <p:spPr/>
        <p:txBody>
          <a:bodyPr/>
          <a:lstStyle/>
          <a:p>
            <a:pPr>
              <a:spcBef>
                <a:spcPct val="0"/>
              </a:spcBef>
              <a:buFontTx/>
              <a:buNone/>
            </a:pPr>
            <a:fld id="{BD112107-927B-4413-8D0B-F1705CA2851E}" type="datetime4">
              <a:rPr lang="en-AU" smtClean="0"/>
              <a:t>20 December 2017</a:t>
            </a:fld>
            <a:endParaRPr lang="en-AU"/>
          </a:p>
        </p:txBody>
      </p:sp>
      <p:sp>
        <p:nvSpPr>
          <p:cNvPr id="19" name="Footer Placeholder 18"/>
          <p:cNvSpPr>
            <a:spLocks noGrp="1"/>
          </p:cNvSpPr>
          <p:nvPr>
            <p:ph type="ftr" sz="quarter" idx="11"/>
          </p:nvPr>
        </p:nvSpPr>
        <p:spPr/>
        <p:txBody>
          <a:bodyPr/>
          <a:lstStyle/>
          <a:p>
            <a:r>
              <a:rPr lang="en-US"/>
              <a:t>IBM Services Platform with Watson   |   IBM Confidential </a:t>
            </a:r>
            <a:endParaRPr lang="en-AU" dirty="0"/>
          </a:p>
        </p:txBody>
      </p:sp>
    </p:spTree>
    <p:extLst>
      <p:ext uri="{BB962C8B-B14F-4D97-AF65-F5344CB8AC3E}">
        <p14:creationId xmlns:p14="http://schemas.microsoft.com/office/powerpoint/2010/main" val="874599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2FE54-00EF-4122-A32A-EB600DCD8B87}"/>
              </a:ext>
            </a:extLst>
          </p:cNvPr>
          <p:cNvSpPr>
            <a:spLocks noGrp="1"/>
          </p:cNvSpPr>
          <p:nvPr>
            <p:ph type="title"/>
          </p:nvPr>
        </p:nvSpPr>
        <p:spPr/>
        <p:txBody>
          <a:bodyPr/>
          <a:lstStyle/>
          <a:p>
            <a:r>
              <a:rPr lang="en-US" dirty="0"/>
              <a:t>Meijer Tools Integration Overview</a:t>
            </a:r>
          </a:p>
        </p:txBody>
      </p:sp>
      <p:sp>
        <p:nvSpPr>
          <p:cNvPr id="4" name="Slide Number Placeholder 3">
            <a:extLst>
              <a:ext uri="{FF2B5EF4-FFF2-40B4-BE49-F238E27FC236}">
                <a16:creationId xmlns:a16="http://schemas.microsoft.com/office/drawing/2014/main" id="{15E63A53-B200-4E3F-8B30-3E57487BD4AE}"/>
              </a:ext>
            </a:extLst>
          </p:cNvPr>
          <p:cNvSpPr>
            <a:spLocks noGrp="1"/>
          </p:cNvSpPr>
          <p:nvPr>
            <p:ph type="sldNum" sz="quarter" idx="12"/>
          </p:nvPr>
        </p:nvSpPr>
        <p:spPr/>
        <p:txBody>
          <a:bodyPr/>
          <a:lstStyle/>
          <a:p>
            <a:pPr>
              <a:defRPr/>
            </a:pPr>
            <a:fld id="{BB5FEFE1-BF5D-8D4F-B96F-DABF21B1AB07}" type="slidenum">
              <a:rPr lang="en-US" smtClean="0"/>
              <a:pPr>
                <a:defRPr/>
              </a:pPr>
              <a:t>10</a:t>
            </a:fld>
            <a:endParaRPr lang="en-US"/>
          </a:p>
        </p:txBody>
      </p:sp>
      <p:pic>
        <p:nvPicPr>
          <p:cNvPr id="5" name="Picture 4">
            <a:extLst>
              <a:ext uri="{FF2B5EF4-FFF2-40B4-BE49-F238E27FC236}">
                <a16:creationId xmlns:a16="http://schemas.microsoft.com/office/drawing/2014/main" id="{73A3517B-E4E0-4BCA-8F4F-0D87D9293DC3}"/>
              </a:ext>
            </a:extLst>
          </p:cNvPr>
          <p:cNvPicPr>
            <a:picLocks noChangeAspect="1"/>
          </p:cNvPicPr>
          <p:nvPr/>
        </p:nvPicPr>
        <p:blipFill>
          <a:blip r:embed="rId2"/>
          <a:stretch>
            <a:fillRect/>
          </a:stretch>
        </p:blipFill>
        <p:spPr>
          <a:xfrm>
            <a:off x="1433173" y="836712"/>
            <a:ext cx="9082427" cy="6021288"/>
          </a:xfrm>
          <a:prstGeom prst="rect">
            <a:avLst/>
          </a:prstGeom>
        </p:spPr>
      </p:pic>
      <p:sp>
        <p:nvSpPr>
          <p:cNvPr id="6" name="Rectangle 5">
            <a:extLst>
              <a:ext uri="{FF2B5EF4-FFF2-40B4-BE49-F238E27FC236}">
                <a16:creationId xmlns:a16="http://schemas.microsoft.com/office/drawing/2014/main" id="{300E1018-06B3-4A4E-86E5-5230E39F701D}"/>
              </a:ext>
            </a:extLst>
          </p:cNvPr>
          <p:cNvSpPr/>
          <p:nvPr/>
        </p:nvSpPr>
        <p:spPr bwMode="auto">
          <a:xfrm>
            <a:off x="5087888" y="3022171"/>
            <a:ext cx="1152128" cy="892603"/>
          </a:xfrm>
          <a:prstGeom prst="rect">
            <a:avLst/>
          </a:prstGeom>
          <a:noFill/>
          <a:ln w="38100" cap="flat" cmpd="sng" algn="ctr">
            <a:solidFill>
              <a:srgbClr val="0070C0"/>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1CA0F21D-DA29-4B02-B518-DAE6578587DC}"/>
              </a:ext>
            </a:extLst>
          </p:cNvPr>
          <p:cNvSpPr/>
          <p:nvPr/>
        </p:nvSpPr>
        <p:spPr bwMode="auto">
          <a:xfrm>
            <a:off x="7392144" y="5451791"/>
            <a:ext cx="1368152" cy="892603"/>
          </a:xfrm>
          <a:prstGeom prst="rect">
            <a:avLst/>
          </a:prstGeom>
          <a:noFill/>
          <a:ln w="38100" cap="flat" cmpd="sng" algn="ctr">
            <a:solidFill>
              <a:srgbClr val="0070C0"/>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AD754E9-DD87-45A3-8D25-D77C07D23D2F}"/>
              </a:ext>
            </a:extLst>
          </p:cNvPr>
          <p:cNvSpPr/>
          <p:nvPr/>
        </p:nvSpPr>
        <p:spPr bwMode="auto">
          <a:xfrm>
            <a:off x="5375920" y="1322057"/>
            <a:ext cx="2232248" cy="810800"/>
          </a:xfrm>
          <a:prstGeom prst="rect">
            <a:avLst/>
          </a:prstGeom>
          <a:noFill/>
          <a:ln w="38100" cap="flat" cmpd="sng" algn="ctr">
            <a:solidFill>
              <a:srgbClr val="0070C0"/>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DB71DE03-12DC-4EAA-8087-02BF136F77DF}"/>
              </a:ext>
            </a:extLst>
          </p:cNvPr>
          <p:cNvSpPr/>
          <p:nvPr/>
        </p:nvSpPr>
        <p:spPr bwMode="auto">
          <a:xfrm>
            <a:off x="3647728" y="2492896"/>
            <a:ext cx="1368152" cy="810800"/>
          </a:xfrm>
          <a:prstGeom prst="rect">
            <a:avLst/>
          </a:prstGeom>
          <a:noFill/>
          <a:ln w="38100" cap="flat" cmpd="sng" algn="ctr">
            <a:solidFill>
              <a:srgbClr val="0070C0"/>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4C4DB7C8-0744-4F00-8890-5F9950F81F3E}"/>
              </a:ext>
            </a:extLst>
          </p:cNvPr>
          <p:cNvSpPr/>
          <p:nvPr/>
        </p:nvSpPr>
        <p:spPr bwMode="auto">
          <a:xfrm>
            <a:off x="9408368" y="5451791"/>
            <a:ext cx="864096" cy="892603"/>
          </a:xfrm>
          <a:prstGeom prst="rect">
            <a:avLst/>
          </a:prstGeom>
          <a:noFill/>
          <a:ln w="38100" cap="flat" cmpd="sng" algn="ctr">
            <a:solidFill>
              <a:srgbClr val="0070C0"/>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539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1799960-28D0-42E0-8E94-F4293CF77119}"/>
              </a:ext>
            </a:extLst>
          </p:cNvPr>
          <p:cNvSpPr>
            <a:spLocks noGrp="1"/>
          </p:cNvSpPr>
          <p:nvPr>
            <p:ph type="sldNum" sz="quarter" idx="12"/>
          </p:nvPr>
        </p:nvSpPr>
        <p:spPr/>
        <p:txBody>
          <a:bodyPr/>
          <a:lstStyle/>
          <a:p>
            <a:pPr>
              <a:defRPr/>
            </a:pPr>
            <a:fld id="{BB5FEFE1-BF5D-8D4F-B96F-DABF21B1AB07}" type="slidenum">
              <a:rPr lang="en-US" smtClean="0"/>
              <a:pPr>
                <a:defRPr/>
              </a:pPr>
              <a:t>11</a:t>
            </a:fld>
            <a:endParaRPr lang="en-US"/>
          </a:p>
        </p:txBody>
      </p:sp>
      <p:sp>
        <p:nvSpPr>
          <p:cNvPr id="9" name="Rectangle 8">
            <a:extLst>
              <a:ext uri="{FF2B5EF4-FFF2-40B4-BE49-F238E27FC236}">
                <a16:creationId xmlns:a16="http://schemas.microsoft.com/office/drawing/2014/main" id="{B905F71A-4E1A-4368-8343-50FF07489B45}"/>
              </a:ext>
            </a:extLst>
          </p:cNvPr>
          <p:cNvSpPr/>
          <p:nvPr/>
        </p:nvSpPr>
        <p:spPr>
          <a:xfrm>
            <a:off x="165100" y="5481955"/>
            <a:ext cx="11935460" cy="12395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9199063-9F5D-4406-8CD0-58B37E62C64A}"/>
              </a:ext>
            </a:extLst>
          </p:cNvPr>
          <p:cNvGrpSpPr/>
          <p:nvPr/>
        </p:nvGrpSpPr>
        <p:grpSpPr>
          <a:xfrm>
            <a:off x="193040" y="476672"/>
            <a:ext cx="11907520" cy="6127327"/>
            <a:chOff x="1519952" y="1027067"/>
            <a:chExt cx="9157988" cy="4939136"/>
          </a:xfrm>
        </p:grpSpPr>
        <p:grpSp>
          <p:nvGrpSpPr>
            <p:cNvPr id="11" name="Group 10">
              <a:extLst>
                <a:ext uri="{FF2B5EF4-FFF2-40B4-BE49-F238E27FC236}">
                  <a16:creationId xmlns:a16="http://schemas.microsoft.com/office/drawing/2014/main" id="{B37B6F28-DBB9-43AC-B676-9826A2B6847C}"/>
                </a:ext>
              </a:extLst>
            </p:cNvPr>
            <p:cNvGrpSpPr/>
            <p:nvPr/>
          </p:nvGrpSpPr>
          <p:grpSpPr>
            <a:xfrm>
              <a:off x="5793070" y="1707775"/>
              <a:ext cx="2192243" cy="997913"/>
              <a:chOff x="17392145" y="3303884"/>
              <a:chExt cx="8565701" cy="3899120"/>
            </a:xfrm>
          </p:grpSpPr>
          <p:sp>
            <p:nvSpPr>
              <p:cNvPr id="175" name="Freeform 21">
                <a:extLst>
                  <a:ext uri="{FF2B5EF4-FFF2-40B4-BE49-F238E27FC236}">
                    <a16:creationId xmlns:a16="http://schemas.microsoft.com/office/drawing/2014/main" id="{7AEFC1A5-3531-47D5-A574-11F0351B7277}"/>
                  </a:ext>
                </a:extLst>
              </p:cNvPr>
              <p:cNvSpPr>
                <a:spLocks noChangeAspect="1"/>
              </p:cNvSpPr>
              <p:nvPr/>
            </p:nvSpPr>
            <p:spPr bwMode="auto">
              <a:xfrm>
                <a:off x="20067501" y="3303884"/>
                <a:ext cx="2764631" cy="1595449"/>
              </a:xfrm>
              <a:custGeom>
                <a:avLst/>
                <a:gdLst>
                  <a:gd name="T0" fmla="*/ 2147483647 w 713"/>
                  <a:gd name="T1" fmla="*/ 2147483647 h 412"/>
                  <a:gd name="T2" fmla="*/ 2147483647 w 713"/>
                  <a:gd name="T3" fmla="*/ 2147483647 h 412"/>
                  <a:gd name="T4" fmla="*/ 2147483647 w 713"/>
                  <a:gd name="T5" fmla="*/ 2147483647 h 412"/>
                  <a:gd name="T6" fmla="*/ 2147483647 w 713"/>
                  <a:gd name="T7" fmla="*/ 2147483647 h 412"/>
                  <a:gd name="T8" fmla="*/ 2147483647 w 713"/>
                  <a:gd name="T9" fmla="*/ 2147483647 h 412"/>
                  <a:gd name="T10" fmla="*/ 2147483647 w 713"/>
                  <a:gd name="T11" fmla="*/ 0 h 412"/>
                  <a:gd name="T12" fmla="*/ 2147483647 w 713"/>
                  <a:gd name="T13" fmla="*/ 2147483647 h 412"/>
                  <a:gd name="T14" fmla="*/ 2147483647 w 713"/>
                  <a:gd name="T15" fmla="*/ 2147483647 h 412"/>
                  <a:gd name="T16" fmla="*/ 2147483647 w 713"/>
                  <a:gd name="T17" fmla="*/ 2147483647 h 412"/>
                  <a:gd name="T18" fmla="*/ 2147483647 w 713"/>
                  <a:gd name="T19" fmla="*/ 2147483647 h 412"/>
                  <a:gd name="T20" fmla="*/ 2147483647 w 713"/>
                  <a:gd name="T21" fmla="*/ 2147483647 h 412"/>
                  <a:gd name="T22" fmla="*/ 2147483647 w 713"/>
                  <a:gd name="T23" fmla="*/ 2147483647 h 412"/>
                  <a:gd name="T24" fmla="*/ 2147483647 w 713"/>
                  <a:gd name="T25" fmla="*/ 2147483647 h 412"/>
                  <a:gd name="T26" fmla="*/ 2147483647 w 713"/>
                  <a:gd name="T27" fmla="*/ 2147483647 h 412"/>
                  <a:gd name="T28" fmla="*/ 0 w 713"/>
                  <a:gd name="T29" fmla="*/ 2147483647 h 412"/>
                  <a:gd name="T30" fmla="*/ 2147483647 w 713"/>
                  <a:gd name="T31" fmla="*/ 2147483647 h 412"/>
                  <a:gd name="T32" fmla="*/ 2147483647 w 713"/>
                  <a:gd name="T33" fmla="*/ 2147483647 h 412"/>
                  <a:gd name="T34" fmla="*/ 2147483647 w 713"/>
                  <a:gd name="T35" fmla="*/ 2147483647 h 412"/>
                  <a:gd name="T36" fmla="*/ 2147483647 w 713"/>
                  <a:gd name="T37" fmla="*/ 2147483647 h 4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13" h="412">
                    <a:moveTo>
                      <a:pt x="595" y="174"/>
                    </a:moveTo>
                    <a:cubicBezTo>
                      <a:pt x="594" y="174"/>
                      <a:pt x="594" y="174"/>
                      <a:pt x="593" y="174"/>
                    </a:cubicBezTo>
                    <a:cubicBezTo>
                      <a:pt x="588" y="175"/>
                      <a:pt x="588" y="175"/>
                      <a:pt x="588" y="175"/>
                    </a:cubicBezTo>
                    <a:cubicBezTo>
                      <a:pt x="588" y="170"/>
                      <a:pt x="588" y="170"/>
                      <a:pt x="588" y="170"/>
                    </a:cubicBezTo>
                    <a:cubicBezTo>
                      <a:pt x="589" y="164"/>
                      <a:pt x="589" y="159"/>
                      <a:pt x="589" y="153"/>
                    </a:cubicBezTo>
                    <a:cubicBezTo>
                      <a:pt x="589" y="69"/>
                      <a:pt x="521" y="0"/>
                      <a:pt x="436" y="0"/>
                    </a:cubicBezTo>
                    <a:cubicBezTo>
                      <a:pt x="372" y="0"/>
                      <a:pt x="314" y="41"/>
                      <a:pt x="293" y="101"/>
                    </a:cubicBezTo>
                    <a:cubicBezTo>
                      <a:pt x="291" y="105"/>
                      <a:pt x="291" y="105"/>
                      <a:pt x="291" y="105"/>
                    </a:cubicBezTo>
                    <a:cubicBezTo>
                      <a:pt x="287" y="103"/>
                      <a:pt x="287" y="103"/>
                      <a:pt x="287" y="103"/>
                    </a:cubicBezTo>
                    <a:cubicBezTo>
                      <a:pt x="271" y="97"/>
                      <a:pt x="254" y="93"/>
                      <a:pt x="236" y="93"/>
                    </a:cubicBezTo>
                    <a:cubicBezTo>
                      <a:pt x="163" y="93"/>
                      <a:pt x="105" y="150"/>
                      <a:pt x="103" y="223"/>
                    </a:cubicBezTo>
                    <a:cubicBezTo>
                      <a:pt x="103" y="228"/>
                      <a:pt x="103" y="228"/>
                      <a:pt x="103" y="228"/>
                    </a:cubicBezTo>
                    <a:cubicBezTo>
                      <a:pt x="99" y="227"/>
                      <a:pt x="99" y="227"/>
                      <a:pt x="99" y="227"/>
                    </a:cubicBezTo>
                    <a:cubicBezTo>
                      <a:pt x="97" y="227"/>
                      <a:pt x="95" y="227"/>
                      <a:pt x="93" y="227"/>
                    </a:cubicBezTo>
                    <a:cubicBezTo>
                      <a:pt x="42" y="227"/>
                      <a:pt x="0" y="268"/>
                      <a:pt x="0" y="319"/>
                    </a:cubicBezTo>
                    <a:cubicBezTo>
                      <a:pt x="0" y="370"/>
                      <a:pt x="42" y="412"/>
                      <a:pt x="93" y="412"/>
                    </a:cubicBezTo>
                    <a:cubicBezTo>
                      <a:pt x="595" y="412"/>
                      <a:pt x="595" y="412"/>
                      <a:pt x="595" y="412"/>
                    </a:cubicBezTo>
                    <a:cubicBezTo>
                      <a:pt x="660" y="412"/>
                      <a:pt x="713" y="358"/>
                      <a:pt x="713" y="293"/>
                    </a:cubicBezTo>
                    <a:cubicBezTo>
                      <a:pt x="713" y="228"/>
                      <a:pt x="660" y="174"/>
                      <a:pt x="595" y="174"/>
                    </a:cubicBezTo>
                    <a:close/>
                  </a:path>
                </a:pathLst>
              </a:custGeom>
              <a:solidFill>
                <a:srgbClr val="AEE6FA"/>
              </a:solidFill>
              <a:ln w="63500">
                <a:solidFill>
                  <a:schemeClr val="bg1"/>
                </a:solidFill>
              </a:ln>
            </p:spPr>
            <p:txBody>
              <a:bodyPr/>
              <a:lstStyle/>
              <a:p>
                <a:pPr defTabSz="114300" eaLnBrk="1" fontAlgn="auto" hangingPunct="1">
                  <a:spcBef>
                    <a:spcPts val="0"/>
                  </a:spcBef>
                  <a:spcAft>
                    <a:spcPts val="0"/>
                  </a:spcAft>
                </a:pPr>
                <a:endParaRPr lang="en-CA" sz="600">
                  <a:solidFill>
                    <a:prstClr val="black"/>
                  </a:solidFill>
                  <a:latin typeface="Calibri" panose="020F0502020204030204"/>
                  <a:ea typeface="+mn-ea"/>
                  <a:cs typeface="Arial" panose="020B0604020202020204" pitchFamily="34" charset="0"/>
                </a:endParaRPr>
              </a:p>
            </p:txBody>
          </p:sp>
          <p:sp>
            <p:nvSpPr>
              <p:cNvPr id="176" name="Freeform 21">
                <a:extLst>
                  <a:ext uri="{FF2B5EF4-FFF2-40B4-BE49-F238E27FC236}">
                    <a16:creationId xmlns:a16="http://schemas.microsoft.com/office/drawing/2014/main" id="{BAF73127-787A-42D4-AF58-9D2B7784D07E}"/>
                  </a:ext>
                </a:extLst>
              </p:cNvPr>
              <p:cNvSpPr>
                <a:spLocks noChangeAspect="1"/>
              </p:cNvSpPr>
              <p:nvPr/>
            </p:nvSpPr>
            <p:spPr bwMode="auto">
              <a:xfrm>
                <a:off x="17392145" y="4885129"/>
                <a:ext cx="3398913" cy="1961484"/>
              </a:xfrm>
              <a:custGeom>
                <a:avLst/>
                <a:gdLst>
                  <a:gd name="T0" fmla="*/ 2147483647 w 713"/>
                  <a:gd name="T1" fmla="*/ 2147483647 h 412"/>
                  <a:gd name="T2" fmla="*/ 2147483647 w 713"/>
                  <a:gd name="T3" fmla="*/ 2147483647 h 412"/>
                  <a:gd name="T4" fmla="*/ 2147483647 w 713"/>
                  <a:gd name="T5" fmla="*/ 2147483647 h 412"/>
                  <a:gd name="T6" fmla="*/ 2147483647 w 713"/>
                  <a:gd name="T7" fmla="*/ 2147483647 h 412"/>
                  <a:gd name="T8" fmla="*/ 2147483647 w 713"/>
                  <a:gd name="T9" fmla="*/ 2147483647 h 412"/>
                  <a:gd name="T10" fmla="*/ 2147483647 w 713"/>
                  <a:gd name="T11" fmla="*/ 0 h 412"/>
                  <a:gd name="T12" fmla="*/ 2147483647 w 713"/>
                  <a:gd name="T13" fmla="*/ 2147483647 h 412"/>
                  <a:gd name="T14" fmla="*/ 2147483647 w 713"/>
                  <a:gd name="T15" fmla="*/ 2147483647 h 412"/>
                  <a:gd name="T16" fmla="*/ 2147483647 w 713"/>
                  <a:gd name="T17" fmla="*/ 2147483647 h 412"/>
                  <a:gd name="T18" fmla="*/ 2147483647 w 713"/>
                  <a:gd name="T19" fmla="*/ 2147483647 h 412"/>
                  <a:gd name="T20" fmla="*/ 2147483647 w 713"/>
                  <a:gd name="T21" fmla="*/ 2147483647 h 412"/>
                  <a:gd name="T22" fmla="*/ 2147483647 w 713"/>
                  <a:gd name="T23" fmla="*/ 2147483647 h 412"/>
                  <a:gd name="T24" fmla="*/ 2147483647 w 713"/>
                  <a:gd name="T25" fmla="*/ 2147483647 h 412"/>
                  <a:gd name="T26" fmla="*/ 2147483647 w 713"/>
                  <a:gd name="T27" fmla="*/ 2147483647 h 412"/>
                  <a:gd name="T28" fmla="*/ 0 w 713"/>
                  <a:gd name="T29" fmla="*/ 2147483647 h 412"/>
                  <a:gd name="T30" fmla="*/ 2147483647 w 713"/>
                  <a:gd name="T31" fmla="*/ 2147483647 h 412"/>
                  <a:gd name="T32" fmla="*/ 2147483647 w 713"/>
                  <a:gd name="T33" fmla="*/ 2147483647 h 412"/>
                  <a:gd name="T34" fmla="*/ 2147483647 w 713"/>
                  <a:gd name="T35" fmla="*/ 2147483647 h 412"/>
                  <a:gd name="T36" fmla="*/ 2147483647 w 713"/>
                  <a:gd name="T37" fmla="*/ 2147483647 h 4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13" h="412">
                    <a:moveTo>
                      <a:pt x="595" y="174"/>
                    </a:moveTo>
                    <a:cubicBezTo>
                      <a:pt x="594" y="174"/>
                      <a:pt x="594" y="174"/>
                      <a:pt x="593" y="174"/>
                    </a:cubicBezTo>
                    <a:cubicBezTo>
                      <a:pt x="588" y="175"/>
                      <a:pt x="588" y="175"/>
                      <a:pt x="588" y="175"/>
                    </a:cubicBezTo>
                    <a:cubicBezTo>
                      <a:pt x="588" y="170"/>
                      <a:pt x="588" y="170"/>
                      <a:pt x="588" y="170"/>
                    </a:cubicBezTo>
                    <a:cubicBezTo>
                      <a:pt x="589" y="164"/>
                      <a:pt x="589" y="159"/>
                      <a:pt x="589" y="153"/>
                    </a:cubicBezTo>
                    <a:cubicBezTo>
                      <a:pt x="589" y="69"/>
                      <a:pt x="521" y="0"/>
                      <a:pt x="436" y="0"/>
                    </a:cubicBezTo>
                    <a:cubicBezTo>
                      <a:pt x="372" y="0"/>
                      <a:pt x="314" y="41"/>
                      <a:pt x="293" y="101"/>
                    </a:cubicBezTo>
                    <a:cubicBezTo>
                      <a:pt x="291" y="105"/>
                      <a:pt x="291" y="105"/>
                      <a:pt x="291" y="105"/>
                    </a:cubicBezTo>
                    <a:cubicBezTo>
                      <a:pt x="287" y="103"/>
                      <a:pt x="287" y="103"/>
                      <a:pt x="287" y="103"/>
                    </a:cubicBezTo>
                    <a:cubicBezTo>
                      <a:pt x="271" y="97"/>
                      <a:pt x="254" y="93"/>
                      <a:pt x="236" y="93"/>
                    </a:cubicBezTo>
                    <a:cubicBezTo>
                      <a:pt x="163" y="93"/>
                      <a:pt x="105" y="150"/>
                      <a:pt x="103" y="223"/>
                    </a:cubicBezTo>
                    <a:cubicBezTo>
                      <a:pt x="103" y="228"/>
                      <a:pt x="103" y="228"/>
                      <a:pt x="103" y="228"/>
                    </a:cubicBezTo>
                    <a:cubicBezTo>
                      <a:pt x="99" y="227"/>
                      <a:pt x="99" y="227"/>
                      <a:pt x="99" y="227"/>
                    </a:cubicBezTo>
                    <a:cubicBezTo>
                      <a:pt x="97" y="227"/>
                      <a:pt x="95" y="227"/>
                      <a:pt x="93" y="227"/>
                    </a:cubicBezTo>
                    <a:cubicBezTo>
                      <a:pt x="42" y="227"/>
                      <a:pt x="0" y="268"/>
                      <a:pt x="0" y="319"/>
                    </a:cubicBezTo>
                    <a:cubicBezTo>
                      <a:pt x="0" y="370"/>
                      <a:pt x="42" y="412"/>
                      <a:pt x="93" y="412"/>
                    </a:cubicBezTo>
                    <a:cubicBezTo>
                      <a:pt x="595" y="412"/>
                      <a:pt x="595" y="412"/>
                      <a:pt x="595" y="412"/>
                    </a:cubicBezTo>
                    <a:cubicBezTo>
                      <a:pt x="660" y="412"/>
                      <a:pt x="713" y="358"/>
                      <a:pt x="713" y="293"/>
                    </a:cubicBezTo>
                    <a:cubicBezTo>
                      <a:pt x="713" y="228"/>
                      <a:pt x="660" y="174"/>
                      <a:pt x="595" y="174"/>
                    </a:cubicBezTo>
                    <a:close/>
                  </a:path>
                </a:pathLst>
              </a:custGeom>
              <a:solidFill>
                <a:srgbClr val="AEE6FA"/>
              </a:solidFill>
              <a:ln w="63500">
                <a:solidFill>
                  <a:schemeClr val="bg1"/>
                </a:solidFill>
              </a:ln>
            </p:spPr>
            <p:txBody>
              <a:bodyPr/>
              <a:lstStyle/>
              <a:p>
                <a:pPr defTabSz="114300" eaLnBrk="1" fontAlgn="auto" hangingPunct="1">
                  <a:spcBef>
                    <a:spcPts val="0"/>
                  </a:spcBef>
                  <a:spcAft>
                    <a:spcPts val="0"/>
                  </a:spcAft>
                </a:pPr>
                <a:endParaRPr lang="en-CA" sz="600">
                  <a:solidFill>
                    <a:prstClr val="black"/>
                  </a:solidFill>
                  <a:latin typeface="Calibri" panose="020F0502020204030204"/>
                  <a:ea typeface="+mn-ea"/>
                  <a:cs typeface="Arial" panose="020B0604020202020204" pitchFamily="34" charset="0"/>
                </a:endParaRPr>
              </a:p>
            </p:txBody>
          </p:sp>
          <p:sp>
            <p:nvSpPr>
              <p:cNvPr id="177" name="Freeform 21">
                <a:extLst>
                  <a:ext uri="{FF2B5EF4-FFF2-40B4-BE49-F238E27FC236}">
                    <a16:creationId xmlns:a16="http://schemas.microsoft.com/office/drawing/2014/main" id="{050DC52E-D59D-4B26-B98D-9B3D5AABF97F}"/>
                  </a:ext>
                </a:extLst>
              </p:cNvPr>
              <p:cNvSpPr>
                <a:spLocks noChangeAspect="1"/>
              </p:cNvSpPr>
              <p:nvPr/>
            </p:nvSpPr>
            <p:spPr bwMode="auto">
              <a:xfrm>
                <a:off x="19855534" y="3928135"/>
                <a:ext cx="5674779" cy="3274869"/>
              </a:xfrm>
              <a:custGeom>
                <a:avLst/>
                <a:gdLst>
                  <a:gd name="T0" fmla="*/ 2147483647 w 713"/>
                  <a:gd name="T1" fmla="*/ 2147483647 h 412"/>
                  <a:gd name="T2" fmla="*/ 2147483647 w 713"/>
                  <a:gd name="T3" fmla="*/ 2147483647 h 412"/>
                  <a:gd name="T4" fmla="*/ 2147483647 w 713"/>
                  <a:gd name="T5" fmla="*/ 2147483647 h 412"/>
                  <a:gd name="T6" fmla="*/ 2147483647 w 713"/>
                  <a:gd name="T7" fmla="*/ 2147483647 h 412"/>
                  <a:gd name="T8" fmla="*/ 2147483647 w 713"/>
                  <a:gd name="T9" fmla="*/ 2147483647 h 412"/>
                  <a:gd name="T10" fmla="*/ 2147483647 w 713"/>
                  <a:gd name="T11" fmla="*/ 0 h 412"/>
                  <a:gd name="T12" fmla="*/ 2147483647 w 713"/>
                  <a:gd name="T13" fmla="*/ 2147483647 h 412"/>
                  <a:gd name="T14" fmla="*/ 2147483647 w 713"/>
                  <a:gd name="T15" fmla="*/ 2147483647 h 412"/>
                  <a:gd name="T16" fmla="*/ 2147483647 w 713"/>
                  <a:gd name="T17" fmla="*/ 2147483647 h 412"/>
                  <a:gd name="T18" fmla="*/ 2147483647 w 713"/>
                  <a:gd name="T19" fmla="*/ 2147483647 h 412"/>
                  <a:gd name="T20" fmla="*/ 2147483647 w 713"/>
                  <a:gd name="T21" fmla="*/ 2147483647 h 412"/>
                  <a:gd name="T22" fmla="*/ 2147483647 w 713"/>
                  <a:gd name="T23" fmla="*/ 2147483647 h 412"/>
                  <a:gd name="T24" fmla="*/ 2147483647 w 713"/>
                  <a:gd name="T25" fmla="*/ 2147483647 h 412"/>
                  <a:gd name="T26" fmla="*/ 2147483647 w 713"/>
                  <a:gd name="T27" fmla="*/ 2147483647 h 412"/>
                  <a:gd name="T28" fmla="*/ 0 w 713"/>
                  <a:gd name="T29" fmla="*/ 2147483647 h 412"/>
                  <a:gd name="T30" fmla="*/ 2147483647 w 713"/>
                  <a:gd name="T31" fmla="*/ 2147483647 h 412"/>
                  <a:gd name="T32" fmla="*/ 2147483647 w 713"/>
                  <a:gd name="T33" fmla="*/ 2147483647 h 412"/>
                  <a:gd name="T34" fmla="*/ 2147483647 w 713"/>
                  <a:gd name="T35" fmla="*/ 2147483647 h 412"/>
                  <a:gd name="T36" fmla="*/ 2147483647 w 713"/>
                  <a:gd name="T37" fmla="*/ 2147483647 h 4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13" h="412">
                    <a:moveTo>
                      <a:pt x="595" y="174"/>
                    </a:moveTo>
                    <a:cubicBezTo>
                      <a:pt x="594" y="174"/>
                      <a:pt x="594" y="174"/>
                      <a:pt x="593" y="174"/>
                    </a:cubicBezTo>
                    <a:cubicBezTo>
                      <a:pt x="588" y="175"/>
                      <a:pt x="588" y="175"/>
                      <a:pt x="588" y="175"/>
                    </a:cubicBezTo>
                    <a:cubicBezTo>
                      <a:pt x="588" y="170"/>
                      <a:pt x="588" y="170"/>
                      <a:pt x="588" y="170"/>
                    </a:cubicBezTo>
                    <a:cubicBezTo>
                      <a:pt x="589" y="164"/>
                      <a:pt x="589" y="159"/>
                      <a:pt x="589" y="153"/>
                    </a:cubicBezTo>
                    <a:cubicBezTo>
                      <a:pt x="589" y="69"/>
                      <a:pt x="521" y="0"/>
                      <a:pt x="436" y="0"/>
                    </a:cubicBezTo>
                    <a:cubicBezTo>
                      <a:pt x="372" y="0"/>
                      <a:pt x="314" y="41"/>
                      <a:pt x="293" y="101"/>
                    </a:cubicBezTo>
                    <a:cubicBezTo>
                      <a:pt x="291" y="105"/>
                      <a:pt x="291" y="105"/>
                      <a:pt x="291" y="105"/>
                    </a:cubicBezTo>
                    <a:cubicBezTo>
                      <a:pt x="287" y="103"/>
                      <a:pt x="287" y="103"/>
                      <a:pt x="287" y="103"/>
                    </a:cubicBezTo>
                    <a:cubicBezTo>
                      <a:pt x="271" y="97"/>
                      <a:pt x="254" y="93"/>
                      <a:pt x="236" y="93"/>
                    </a:cubicBezTo>
                    <a:cubicBezTo>
                      <a:pt x="163" y="93"/>
                      <a:pt x="105" y="150"/>
                      <a:pt x="103" y="223"/>
                    </a:cubicBezTo>
                    <a:cubicBezTo>
                      <a:pt x="103" y="228"/>
                      <a:pt x="103" y="228"/>
                      <a:pt x="103" y="228"/>
                    </a:cubicBezTo>
                    <a:cubicBezTo>
                      <a:pt x="99" y="227"/>
                      <a:pt x="99" y="227"/>
                      <a:pt x="99" y="227"/>
                    </a:cubicBezTo>
                    <a:cubicBezTo>
                      <a:pt x="97" y="227"/>
                      <a:pt x="95" y="227"/>
                      <a:pt x="93" y="227"/>
                    </a:cubicBezTo>
                    <a:cubicBezTo>
                      <a:pt x="42" y="227"/>
                      <a:pt x="0" y="268"/>
                      <a:pt x="0" y="319"/>
                    </a:cubicBezTo>
                    <a:cubicBezTo>
                      <a:pt x="0" y="370"/>
                      <a:pt x="42" y="412"/>
                      <a:pt x="93" y="412"/>
                    </a:cubicBezTo>
                    <a:cubicBezTo>
                      <a:pt x="595" y="412"/>
                      <a:pt x="595" y="412"/>
                      <a:pt x="595" y="412"/>
                    </a:cubicBezTo>
                    <a:cubicBezTo>
                      <a:pt x="660" y="412"/>
                      <a:pt x="713" y="358"/>
                      <a:pt x="713" y="293"/>
                    </a:cubicBezTo>
                    <a:cubicBezTo>
                      <a:pt x="713" y="228"/>
                      <a:pt x="660" y="174"/>
                      <a:pt x="595" y="174"/>
                    </a:cubicBezTo>
                    <a:close/>
                  </a:path>
                </a:pathLst>
              </a:custGeom>
              <a:solidFill>
                <a:srgbClr val="AEE6FA"/>
              </a:solidFill>
              <a:ln w="63500">
                <a:solidFill>
                  <a:schemeClr val="bg1"/>
                </a:solidFill>
              </a:ln>
            </p:spPr>
            <p:txBody>
              <a:bodyPr/>
              <a:lstStyle/>
              <a:p>
                <a:pPr defTabSz="114300" eaLnBrk="1" fontAlgn="auto" hangingPunct="1">
                  <a:spcBef>
                    <a:spcPts val="0"/>
                  </a:spcBef>
                  <a:spcAft>
                    <a:spcPts val="0"/>
                  </a:spcAft>
                </a:pPr>
                <a:endParaRPr lang="en-CA" sz="600">
                  <a:solidFill>
                    <a:prstClr val="black"/>
                  </a:solidFill>
                  <a:latin typeface="Calibri" panose="020F0502020204030204"/>
                  <a:ea typeface="+mn-ea"/>
                  <a:cs typeface="Arial" panose="020B0604020202020204" pitchFamily="34" charset="0"/>
                </a:endParaRPr>
              </a:p>
            </p:txBody>
          </p:sp>
          <p:sp>
            <p:nvSpPr>
              <p:cNvPr id="178" name="Freeform 21">
                <a:extLst>
                  <a:ext uri="{FF2B5EF4-FFF2-40B4-BE49-F238E27FC236}">
                    <a16:creationId xmlns:a16="http://schemas.microsoft.com/office/drawing/2014/main" id="{C0CFFD14-343F-431A-B2F9-B339B4D0FF9F}"/>
                  </a:ext>
                </a:extLst>
              </p:cNvPr>
              <p:cNvSpPr>
                <a:spLocks noChangeAspect="1"/>
              </p:cNvSpPr>
              <p:nvPr/>
            </p:nvSpPr>
            <p:spPr bwMode="auto">
              <a:xfrm>
                <a:off x="24163211" y="3641402"/>
                <a:ext cx="1794635" cy="1035670"/>
              </a:xfrm>
              <a:custGeom>
                <a:avLst/>
                <a:gdLst>
                  <a:gd name="T0" fmla="*/ 2147483647 w 713"/>
                  <a:gd name="T1" fmla="*/ 2147483647 h 412"/>
                  <a:gd name="T2" fmla="*/ 2147483647 w 713"/>
                  <a:gd name="T3" fmla="*/ 2147483647 h 412"/>
                  <a:gd name="T4" fmla="*/ 2147483647 w 713"/>
                  <a:gd name="T5" fmla="*/ 2147483647 h 412"/>
                  <a:gd name="T6" fmla="*/ 2147483647 w 713"/>
                  <a:gd name="T7" fmla="*/ 2147483647 h 412"/>
                  <a:gd name="T8" fmla="*/ 2147483647 w 713"/>
                  <a:gd name="T9" fmla="*/ 2147483647 h 412"/>
                  <a:gd name="T10" fmla="*/ 2147483647 w 713"/>
                  <a:gd name="T11" fmla="*/ 0 h 412"/>
                  <a:gd name="T12" fmla="*/ 2147483647 w 713"/>
                  <a:gd name="T13" fmla="*/ 2147483647 h 412"/>
                  <a:gd name="T14" fmla="*/ 2147483647 w 713"/>
                  <a:gd name="T15" fmla="*/ 2147483647 h 412"/>
                  <a:gd name="T16" fmla="*/ 2147483647 w 713"/>
                  <a:gd name="T17" fmla="*/ 2147483647 h 412"/>
                  <a:gd name="T18" fmla="*/ 2147483647 w 713"/>
                  <a:gd name="T19" fmla="*/ 2147483647 h 412"/>
                  <a:gd name="T20" fmla="*/ 2147483647 w 713"/>
                  <a:gd name="T21" fmla="*/ 2147483647 h 412"/>
                  <a:gd name="T22" fmla="*/ 2147483647 w 713"/>
                  <a:gd name="T23" fmla="*/ 2147483647 h 412"/>
                  <a:gd name="T24" fmla="*/ 2147483647 w 713"/>
                  <a:gd name="T25" fmla="*/ 2147483647 h 412"/>
                  <a:gd name="T26" fmla="*/ 2147483647 w 713"/>
                  <a:gd name="T27" fmla="*/ 2147483647 h 412"/>
                  <a:gd name="T28" fmla="*/ 0 w 713"/>
                  <a:gd name="T29" fmla="*/ 2147483647 h 412"/>
                  <a:gd name="T30" fmla="*/ 2147483647 w 713"/>
                  <a:gd name="T31" fmla="*/ 2147483647 h 412"/>
                  <a:gd name="T32" fmla="*/ 2147483647 w 713"/>
                  <a:gd name="T33" fmla="*/ 2147483647 h 412"/>
                  <a:gd name="T34" fmla="*/ 2147483647 w 713"/>
                  <a:gd name="T35" fmla="*/ 2147483647 h 412"/>
                  <a:gd name="T36" fmla="*/ 2147483647 w 713"/>
                  <a:gd name="T37" fmla="*/ 2147483647 h 4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13" h="412">
                    <a:moveTo>
                      <a:pt x="595" y="174"/>
                    </a:moveTo>
                    <a:cubicBezTo>
                      <a:pt x="594" y="174"/>
                      <a:pt x="594" y="174"/>
                      <a:pt x="593" y="174"/>
                    </a:cubicBezTo>
                    <a:cubicBezTo>
                      <a:pt x="588" y="175"/>
                      <a:pt x="588" y="175"/>
                      <a:pt x="588" y="175"/>
                    </a:cubicBezTo>
                    <a:cubicBezTo>
                      <a:pt x="588" y="170"/>
                      <a:pt x="588" y="170"/>
                      <a:pt x="588" y="170"/>
                    </a:cubicBezTo>
                    <a:cubicBezTo>
                      <a:pt x="589" y="164"/>
                      <a:pt x="589" y="159"/>
                      <a:pt x="589" y="153"/>
                    </a:cubicBezTo>
                    <a:cubicBezTo>
                      <a:pt x="589" y="69"/>
                      <a:pt x="521" y="0"/>
                      <a:pt x="436" y="0"/>
                    </a:cubicBezTo>
                    <a:cubicBezTo>
                      <a:pt x="372" y="0"/>
                      <a:pt x="314" y="41"/>
                      <a:pt x="293" y="101"/>
                    </a:cubicBezTo>
                    <a:cubicBezTo>
                      <a:pt x="291" y="105"/>
                      <a:pt x="291" y="105"/>
                      <a:pt x="291" y="105"/>
                    </a:cubicBezTo>
                    <a:cubicBezTo>
                      <a:pt x="287" y="103"/>
                      <a:pt x="287" y="103"/>
                      <a:pt x="287" y="103"/>
                    </a:cubicBezTo>
                    <a:cubicBezTo>
                      <a:pt x="271" y="97"/>
                      <a:pt x="254" y="93"/>
                      <a:pt x="236" y="93"/>
                    </a:cubicBezTo>
                    <a:cubicBezTo>
                      <a:pt x="163" y="93"/>
                      <a:pt x="105" y="150"/>
                      <a:pt x="103" y="223"/>
                    </a:cubicBezTo>
                    <a:cubicBezTo>
                      <a:pt x="103" y="228"/>
                      <a:pt x="103" y="228"/>
                      <a:pt x="103" y="228"/>
                    </a:cubicBezTo>
                    <a:cubicBezTo>
                      <a:pt x="99" y="227"/>
                      <a:pt x="99" y="227"/>
                      <a:pt x="99" y="227"/>
                    </a:cubicBezTo>
                    <a:cubicBezTo>
                      <a:pt x="97" y="227"/>
                      <a:pt x="95" y="227"/>
                      <a:pt x="93" y="227"/>
                    </a:cubicBezTo>
                    <a:cubicBezTo>
                      <a:pt x="42" y="227"/>
                      <a:pt x="0" y="268"/>
                      <a:pt x="0" y="319"/>
                    </a:cubicBezTo>
                    <a:cubicBezTo>
                      <a:pt x="0" y="370"/>
                      <a:pt x="42" y="412"/>
                      <a:pt x="93" y="412"/>
                    </a:cubicBezTo>
                    <a:cubicBezTo>
                      <a:pt x="595" y="412"/>
                      <a:pt x="595" y="412"/>
                      <a:pt x="595" y="412"/>
                    </a:cubicBezTo>
                    <a:cubicBezTo>
                      <a:pt x="660" y="412"/>
                      <a:pt x="713" y="358"/>
                      <a:pt x="713" y="293"/>
                    </a:cubicBezTo>
                    <a:cubicBezTo>
                      <a:pt x="713" y="228"/>
                      <a:pt x="660" y="174"/>
                      <a:pt x="595" y="174"/>
                    </a:cubicBezTo>
                    <a:close/>
                  </a:path>
                </a:pathLst>
              </a:custGeom>
              <a:solidFill>
                <a:srgbClr val="AEE6FA"/>
              </a:solidFill>
              <a:ln w="63500">
                <a:solidFill>
                  <a:schemeClr val="bg1"/>
                </a:solidFill>
              </a:ln>
            </p:spPr>
            <p:txBody>
              <a:bodyPr/>
              <a:lstStyle/>
              <a:p>
                <a:pPr defTabSz="114300" eaLnBrk="1" fontAlgn="auto" hangingPunct="1">
                  <a:spcBef>
                    <a:spcPts val="0"/>
                  </a:spcBef>
                  <a:spcAft>
                    <a:spcPts val="0"/>
                  </a:spcAft>
                </a:pPr>
                <a:endParaRPr lang="en-CA" sz="600">
                  <a:solidFill>
                    <a:prstClr val="black"/>
                  </a:solidFill>
                  <a:latin typeface="Calibri" panose="020F0502020204030204"/>
                  <a:ea typeface="+mn-ea"/>
                  <a:cs typeface="Arial" panose="020B0604020202020204" pitchFamily="34" charset="0"/>
                </a:endParaRPr>
              </a:p>
            </p:txBody>
          </p:sp>
        </p:grpSp>
        <p:sp>
          <p:nvSpPr>
            <p:cNvPr id="12" name="Rounded Rectangle 239">
              <a:extLst>
                <a:ext uri="{FF2B5EF4-FFF2-40B4-BE49-F238E27FC236}">
                  <a16:creationId xmlns:a16="http://schemas.microsoft.com/office/drawing/2014/main" id="{E3F6506B-CF0B-47E8-BC87-9F3AD274907C}"/>
                </a:ext>
              </a:extLst>
            </p:cNvPr>
            <p:cNvSpPr/>
            <p:nvPr/>
          </p:nvSpPr>
          <p:spPr>
            <a:xfrm>
              <a:off x="9074825" y="2145489"/>
              <a:ext cx="1361436" cy="736462"/>
            </a:xfrm>
            <a:prstGeom prst="roundRect">
              <a:avLst>
                <a:gd name="adj" fmla="val 8534"/>
              </a:avLst>
            </a:prstGeom>
            <a:solidFill>
              <a:srgbClr val="ADE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13" name="Rounded Rectangle 241">
              <a:extLst>
                <a:ext uri="{FF2B5EF4-FFF2-40B4-BE49-F238E27FC236}">
                  <a16:creationId xmlns:a16="http://schemas.microsoft.com/office/drawing/2014/main" id="{A5A423C9-6624-46A8-959E-5B91E418B5F1}"/>
                </a:ext>
              </a:extLst>
            </p:cNvPr>
            <p:cNvSpPr/>
            <p:nvPr/>
          </p:nvSpPr>
          <p:spPr>
            <a:xfrm>
              <a:off x="9074825" y="4165601"/>
              <a:ext cx="1361436" cy="481651"/>
            </a:xfrm>
            <a:prstGeom prst="roundRect">
              <a:avLst>
                <a:gd name="adj" fmla="val 12489"/>
              </a:avLst>
            </a:prstGeom>
            <a:solidFill>
              <a:srgbClr val="ADE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14" name="Rounded Rectangle 242">
              <a:extLst>
                <a:ext uri="{FF2B5EF4-FFF2-40B4-BE49-F238E27FC236}">
                  <a16:creationId xmlns:a16="http://schemas.microsoft.com/office/drawing/2014/main" id="{A5CDE96B-5014-4E4D-AD16-1EFB0796E7DA}"/>
                </a:ext>
              </a:extLst>
            </p:cNvPr>
            <p:cNvSpPr/>
            <p:nvPr/>
          </p:nvSpPr>
          <p:spPr>
            <a:xfrm>
              <a:off x="9074825" y="4695826"/>
              <a:ext cx="1361436" cy="532451"/>
            </a:xfrm>
            <a:prstGeom prst="roundRect">
              <a:avLst>
                <a:gd name="adj" fmla="val 14497"/>
              </a:avLst>
            </a:prstGeom>
            <a:solidFill>
              <a:srgbClr val="ADE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15" name="Rounded Rectangle 243">
              <a:extLst>
                <a:ext uri="{FF2B5EF4-FFF2-40B4-BE49-F238E27FC236}">
                  <a16:creationId xmlns:a16="http://schemas.microsoft.com/office/drawing/2014/main" id="{8FCAFD3B-CE81-4CDE-990A-01E92DD6808C}"/>
                </a:ext>
              </a:extLst>
            </p:cNvPr>
            <p:cNvSpPr/>
            <p:nvPr/>
          </p:nvSpPr>
          <p:spPr>
            <a:xfrm>
              <a:off x="9074825" y="5276851"/>
              <a:ext cx="1361436" cy="494351"/>
            </a:xfrm>
            <a:prstGeom prst="roundRect">
              <a:avLst>
                <a:gd name="adj" fmla="val 14497"/>
              </a:avLst>
            </a:prstGeom>
            <a:solidFill>
              <a:srgbClr val="ADE2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16" name="Rounded Rectangle 229">
              <a:extLst>
                <a:ext uri="{FF2B5EF4-FFF2-40B4-BE49-F238E27FC236}">
                  <a16:creationId xmlns:a16="http://schemas.microsoft.com/office/drawing/2014/main" id="{030A2E26-8E0D-42BB-A009-ECB5ABD7B29E}"/>
                </a:ext>
              </a:extLst>
            </p:cNvPr>
            <p:cNvSpPr/>
            <p:nvPr/>
          </p:nvSpPr>
          <p:spPr>
            <a:xfrm>
              <a:off x="7956334" y="1447053"/>
              <a:ext cx="975836" cy="2198086"/>
            </a:xfrm>
            <a:prstGeom prst="roundRect">
              <a:avLst>
                <a:gd name="adj" fmla="val 5085"/>
              </a:avLst>
            </a:prstGeom>
            <a:solidFill>
              <a:srgbClr val="DB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17" name="Rounded Rectangle 230">
              <a:extLst>
                <a:ext uri="{FF2B5EF4-FFF2-40B4-BE49-F238E27FC236}">
                  <a16:creationId xmlns:a16="http://schemas.microsoft.com/office/drawing/2014/main" id="{BFD9493D-25AA-4A5F-8360-3A09099F6A27}"/>
                </a:ext>
              </a:extLst>
            </p:cNvPr>
            <p:cNvSpPr/>
            <p:nvPr/>
          </p:nvSpPr>
          <p:spPr>
            <a:xfrm>
              <a:off x="7956334" y="4152901"/>
              <a:ext cx="975836" cy="851139"/>
            </a:xfrm>
            <a:prstGeom prst="roundRect">
              <a:avLst>
                <a:gd name="adj" fmla="val 7323"/>
              </a:avLst>
            </a:prstGeom>
            <a:solidFill>
              <a:srgbClr val="DB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18" name="Rounded Rectangle 231">
              <a:extLst>
                <a:ext uri="{FF2B5EF4-FFF2-40B4-BE49-F238E27FC236}">
                  <a16:creationId xmlns:a16="http://schemas.microsoft.com/office/drawing/2014/main" id="{A1588167-2AFE-41DC-B82E-570274BAF771}"/>
                </a:ext>
              </a:extLst>
            </p:cNvPr>
            <p:cNvSpPr/>
            <p:nvPr/>
          </p:nvSpPr>
          <p:spPr>
            <a:xfrm>
              <a:off x="7956334" y="5080000"/>
              <a:ext cx="975836" cy="714686"/>
            </a:xfrm>
            <a:prstGeom prst="roundRect">
              <a:avLst>
                <a:gd name="adj" fmla="val 7642"/>
              </a:avLst>
            </a:prstGeom>
            <a:solidFill>
              <a:srgbClr val="DB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19" name="Rounded Rectangle 201">
              <a:extLst>
                <a:ext uri="{FF2B5EF4-FFF2-40B4-BE49-F238E27FC236}">
                  <a16:creationId xmlns:a16="http://schemas.microsoft.com/office/drawing/2014/main" id="{81A2777E-8648-4D65-A87F-6E14CFF6EA87}"/>
                </a:ext>
              </a:extLst>
            </p:cNvPr>
            <p:cNvSpPr/>
            <p:nvPr/>
          </p:nvSpPr>
          <p:spPr>
            <a:xfrm>
              <a:off x="6023153" y="5420846"/>
              <a:ext cx="1787544" cy="425548"/>
            </a:xfrm>
            <a:prstGeom prst="roundRect">
              <a:avLst>
                <a:gd name="adj" fmla="val 13614"/>
              </a:avLst>
            </a:prstGeom>
            <a:solidFill>
              <a:srgbClr val="CCE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20" name="Rounded Rectangle 163">
              <a:extLst>
                <a:ext uri="{FF2B5EF4-FFF2-40B4-BE49-F238E27FC236}">
                  <a16:creationId xmlns:a16="http://schemas.microsoft.com/office/drawing/2014/main" id="{B582A5AF-0613-4A39-9519-8F70F537DCA0}"/>
                </a:ext>
              </a:extLst>
            </p:cNvPr>
            <p:cNvSpPr/>
            <p:nvPr/>
          </p:nvSpPr>
          <p:spPr>
            <a:xfrm>
              <a:off x="2759254" y="1815354"/>
              <a:ext cx="1082497" cy="356347"/>
            </a:xfrm>
            <a:prstGeom prst="roundRect">
              <a:avLst>
                <a:gd name="adj" fmla="val 15777"/>
              </a:avLst>
            </a:prstGeom>
            <a:solidFill>
              <a:srgbClr val="FDDD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21" name="Rounded Rectangle 164">
              <a:extLst>
                <a:ext uri="{FF2B5EF4-FFF2-40B4-BE49-F238E27FC236}">
                  <a16:creationId xmlns:a16="http://schemas.microsoft.com/office/drawing/2014/main" id="{F5753A80-58C2-4C75-9F7B-50B28E040D95}"/>
                </a:ext>
              </a:extLst>
            </p:cNvPr>
            <p:cNvSpPr/>
            <p:nvPr/>
          </p:nvSpPr>
          <p:spPr>
            <a:xfrm>
              <a:off x="2759254" y="3504454"/>
              <a:ext cx="1082497" cy="280147"/>
            </a:xfrm>
            <a:prstGeom prst="roundRect">
              <a:avLst>
                <a:gd name="adj" fmla="val 15777"/>
              </a:avLst>
            </a:prstGeom>
            <a:solidFill>
              <a:srgbClr val="FDDD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22" name="Rounded Rectangle 165">
              <a:extLst>
                <a:ext uri="{FF2B5EF4-FFF2-40B4-BE49-F238E27FC236}">
                  <a16:creationId xmlns:a16="http://schemas.microsoft.com/office/drawing/2014/main" id="{7680B255-EBF4-4168-88F2-7E6076C10417}"/>
                </a:ext>
              </a:extLst>
            </p:cNvPr>
            <p:cNvSpPr/>
            <p:nvPr/>
          </p:nvSpPr>
          <p:spPr>
            <a:xfrm>
              <a:off x="2759254" y="4145804"/>
              <a:ext cx="1082497" cy="381747"/>
            </a:xfrm>
            <a:prstGeom prst="roundRect">
              <a:avLst>
                <a:gd name="adj" fmla="val 15777"/>
              </a:avLst>
            </a:prstGeom>
            <a:solidFill>
              <a:srgbClr val="FDDD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23" name="Rounded Rectangle 166">
              <a:extLst>
                <a:ext uri="{FF2B5EF4-FFF2-40B4-BE49-F238E27FC236}">
                  <a16:creationId xmlns:a16="http://schemas.microsoft.com/office/drawing/2014/main" id="{529C59BC-D7DD-4951-B541-A8AE7BF685CE}"/>
                </a:ext>
              </a:extLst>
            </p:cNvPr>
            <p:cNvSpPr/>
            <p:nvPr/>
          </p:nvSpPr>
          <p:spPr>
            <a:xfrm>
              <a:off x="3111500" y="5047504"/>
              <a:ext cx="704850" cy="711947"/>
            </a:xfrm>
            <a:prstGeom prst="roundRect">
              <a:avLst>
                <a:gd name="adj" fmla="val 9471"/>
              </a:avLst>
            </a:prstGeom>
            <a:solidFill>
              <a:srgbClr val="FDDD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24" name="Pentagon 20">
              <a:extLst>
                <a:ext uri="{FF2B5EF4-FFF2-40B4-BE49-F238E27FC236}">
                  <a16:creationId xmlns:a16="http://schemas.microsoft.com/office/drawing/2014/main" id="{F9D6183D-E358-490D-AFEB-C62F5B41B34D}"/>
                </a:ext>
              </a:extLst>
            </p:cNvPr>
            <p:cNvSpPr/>
            <p:nvPr/>
          </p:nvSpPr>
          <p:spPr>
            <a:xfrm>
              <a:off x="3888776" y="2023783"/>
              <a:ext cx="2207225" cy="878935"/>
            </a:xfrm>
            <a:prstGeom prst="homePlate">
              <a:avLst>
                <a:gd name="adj" fmla="val 27707"/>
              </a:avLst>
            </a:prstGeom>
            <a:solidFill>
              <a:srgbClr val="CCE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25" name="Rounded Rectangle 240">
              <a:extLst>
                <a:ext uri="{FF2B5EF4-FFF2-40B4-BE49-F238E27FC236}">
                  <a16:creationId xmlns:a16="http://schemas.microsoft.com/office/drawing/2014/main" id="{C175D740-A332-4F50-A863-E9E26F7514F8}"/>
                </a:ext>
              </a:extLst>
            </p:cNvPr>
            <p:cNvSpPr/>
            <p:nvPr/>
          </p:nvSpPr>
          <p:spPr>
            <a:xfrm>
              <a:off x="3972104" y="5367560"/>
              <a:ext cx="1994617" cy="466134"/>
            </a:xfrm>
            <a:prstGeom prst="roundRect">
              <a:avLst>
                <a:gd name="adj" fmla="val 13614"/>
              </a:avLst>
            </a:prstGeom>
            <a:solidFill>
              <a:srgbClr val="CCE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26" name="Rounded Rectangle 238">
              <a:extLst>
                <a:ext uri="{FF2B5EF4-FFF2-40B4-BE49-F238E27FC236}">
                  <a16:creationId xmlns:a16="http://schemas.microsoft.com/office/drawing/2014/main" id="{26520DC5-3920-4F05-9F7B-24C0BB699C2E}"/>
                </a:ext>
              </a:extLst>
            </p:cNvPr>
            <p:cNvSpPr/>
            <p:nvPr/>
          </p:nvSpPr>
          <p:spPr>
            <a:xfrm>
              <a:off x="3972104" y="4164497"/>
              <a:ext cx="1994617" cy="1133061"/>
            </a:xfrm>
            <a:prstGeom prst="roundRect">
              <a:avLst>
                <a:gd name="adj" fmla="val 5085"/>
              </a:avLst>
            </a:prstGeom>
            <a:solidFill>
              <a:srgbClr val="CCE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27" name="Rounded Rectangle 19">
              <a:extLst>
                <a:ext uri="{FF2B5EF4-FFF2-40B4-BE49-F238E27FC236}">
                  <a16:creationId xmlns:a16="http://schemas.microsoft.com/office/drawing/2014/main" id="{184D3F3A-C680-41FB-ADB4-F94AD6801FD8}"/>
                </a:ext>
              </a:extLst>
            </p:cNvPr>
            <p:cNvSpPr/>
            <p:nvPr/>
          </p:nvSpPr>
          <p:spPr>
            <a:xfrm>
              <a:off x="3972104" y="2958354"/>
              <a:ext cx="1994617" cy="1136277"/>
            </a:xfrm>
            <a:prstGeom prst="roundRect">
              <a:avLst>
                <a:gd name="adj" fmla="val 5085"/>
              </a:avLst>
            </a:prstGeom>
            <a:solidFill>
              <a:srgbClr val="CCE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grpSp>
          <p:nvGrpSpPr>
            <p:cNvPr id="28" name="Group 27">
              <a:extLst>
                <a:ext uri="{FF2B5EF4-FFF2-40B4-BE49-F238E27FC236}">
                  <a16:creationId xmlns:a16="http://schemas.microsoft.com/office/drawing/2014/main" id="{77675BB1-BD9D-4EB9-B23E-C3C489CF2AF7}"/>
                </a:ext>
              </a:extLst>
            </p:cNvPr>
            <p:cNvGrpSpPr/>
            <p:nvPr/>
          </p:nvGrpSpPr>
          <p:grpSpPr>
            <a:xfrm>
              <a:off x="10494987" y="1435352"/>
              <a:ext cx="182953" cy="4088657"/>
              <a:chOff x="-2" y="5563522"/>
              <a:chExt cx="6475831" cy="19043461"/>
            </a:xfrm>
          </p:grpSpPr>
          <p:sp>
            <p:nvSpPr>
              <p:cNvPr id="171" name="Rectangle 170">
                <a:extLst>
                  <a:ext uri="{FF2B5EF4-FFF2-40B4-BE49-F238E27FC236}">
                    <a16:creationId xmlns:a16="http://schemas.microsoft.com/office/drawing/2014/main" id="{0EC45BC6-8D96-4ABE-9559-E96AE61CABBB}"/>
                  </a:ext>
                </a:extLst>
              </p:cNvPr>
              <p:cNvSpPr/>
              <p:nvPr/>
            </p:nvSpPr>
            <p:spPr>
              <a:xfrm>
                <a:off x="-2" y="5563522"/>
                <a:ext cx="6475831" cy="4901483"/>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1690" rIns="114300" bIns="11690" rtlCol="0" anchor="ctr">
                <a:noAutofit/>
              </a:bodyPr>
              <a:lstStyle/>
              <a:p>
                <a:pPr defTabSz="114300" eaLnBrk="1" fontAlgn="auto" hangingPunct="1">
                  <a:spcBef>
                    <a:spcPts val="0"/>
                  </a:spcBef>
                  <a:spcAft>
                    <a:spcPts val="0"/>
                  </a:spcAft>
                </a:pPr>
                <a:endParaRPr lang="en-US" sz="800" dirty="0">
                  <a:solidFill>
                    <a:prstClr val="black"/>
                  </a:solidFill>
                  <a:latin typeface="Arial" charset="0"/>
                  <a:ea typeface="Arial" charset="0"/>
                  <a:cs typeface="Arial" charset="0"/>
                </a:endParaRPr>
              </a:p>
            </p:txBody>
          </p:sp>
          <p:sp>
            <p:nvSpPr>
              <p:cNvPr id="172" name="Rectangle 171">
                <a:extLst>
                  <a:ext uri="{FF2B5EF4-FFF2-40B4-BE49-F238E27FC236}">
                    <a16:creationId xmlns:a16="http://schemas.microsoft.com/office/drawing/2014/main" id="{B0670B8D-F876-41E0-9F0E-9F1118B1C1E5}"/>
                  </a:ext>
                </a:extLst>
              </p:cNvPr>
              <p:cNvSpPr/>
              <p:nvPr/>
            </p:nvSpPr>
            <p:spPr>
              <a:xfrm>
                <a:off x="-2" y="10646765"/>
                <a:ext cx="6475831" cy="4685282"/>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1690" rIns="114300" bIns="11690" rtlCol="0" anchor="ctr">
                <a:noAutofit/>
              </a:bodyPr>
              <a:lstStyle/>
              <a:p>
                <a:pPr defTabSz="114300" eaLnBrk="1" fontAlgn="auto" hangingPunct="1">
                  <a:spcBef>
                    <a:spcPts val="0"/>
                  </a:spcBef>
                  <a:spcAft>
                    <a:spcPts val="0"/>
                  </a:spcAft>
                </a:pPr>
                <a:endParaRPr lang="en-US" sz="800" dirty="0">
                  <a:solidFill>
                    <a:prstClr val="black"/>
                  </a:solidFill>
                  <a:latin typeface="Arial" charset="0"/>
                  <a:ea typeface="Arial" charset="0"/>
                  <a:cs typeface="Arial" charset="0"/>
                </a:endParaRPr>
              </a:p>
            </p:txBody>
          </p:sp>
          <p:sp>
            <p:nvSpPr>
              <p:cNvPr id="173" name="Rectangle 172">
                <a:extLst>
                  <a:ext uri="{FF2B5EF4-FFF2-40B4-BE49-F238E27FC236}">
                    <a16:creationId xmlns:a16="http://schemas.microsoft.com/office/drawing/2014/main" id="{C63953C0-45DA-4D8E-B0CB-D53B79748BAB}"/>
                  </a:ext>
                </a:extLst>
              </p:cNvPr>
              <p:cNvSpPr/>
              <p:nvPr/>
            </p:nvSpPr>
            <p:spPr>
              <a:xfrm>
                <a:off x="-2" y="15513806"/>
                <a:ext cx="6475831" cy="3829217"/>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1690" rIns="114300" bIns="11690" rtlCol="0" anchor="ctr">
                <a:noAutofit/>
              </a:bodyPr>
              <a:lstStyle/>
              <a:p>
                <a:pPr defTabSz="114300" eaLnBrk="1" fontAlgn="auto" hangingPunct="1">
                  <a:spcBef>
                    <a:spcPts val="0"/>
                  </a:spcBef>
                  <a:spcAft>
                    <a:spcPts val="0"/>
                  </a:spcAft>
                </a:pPr>
                <a:endParaRPr lang="en-US" sz="800" b="1" dirty="0">
                  <a:solidFill>
                    <a:prstClr val="black"/>
                  </a:solidFill>
                  <a:latin typeface="Arial" charset="0"/>
                  <a:ea typeface="Arial" charset="0"/>
                  <a:cs typeface="Arial" charset="0"/>
                </a:endParaRPr>
              </a:p>
            </p:txBody>
          </p:sp>
          <p:sp>
            <p:nvSpPr>
              <p:cNvPr id="174" name="Rectangle 173">
                <a:extLst>
                  <a:ext uri="{FF2B5EF4-FFF2-40B4-BE49-F238E27FC236}">
                    <a16:creationId xmlns:a16="http://schemas.microsoft.com/office/drawing/2014/main" id="{3CBD6D74-3F95-4645-B4D7-46E46368021C}"/>
                  </a:ext>
                </a:extLst>
              </p:cNvPr>
              <p:cNvSpPr/>
              <p:nvPr/>
            </p:nvSpPr>
            <p:spPr>
              <a:xfrm>
                <a:off x="-2" y="19524784"/>
                <a:ext cx="6475831" cy="5082199"/>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1690" rIns="114300" bIns="11690" rtlCol="0" anchor="ctr">
                <a:noAutofit/>
              </a:bodyPr>
              <a:lstStyle/>
              <a:p>
                <a:pPr defTabSz="114300" eaLnBrk="1" fontAlgn="auto" hangingPunct="1">
                  <a:spcBef>
                    <a:spcPts val="0"/>
                  </a:spcBef>
                  <a:spcAft>
                    <a:spcPts val="0"/>
                  </a:spcAft>
                </a:pPr>
                <a:endParaRPr lang="en-US" sz="800" b="1" dirty="0">
                  <a:solidFill>
                    <a:prstClr val="black"/>
                  </a:solidFill>
                  <a:latin typeface="Arial" charset="0"/>
                  <a:ea typeface="Arial" charset="0"/>
                  <a:cs typeface="Arial" charset="0"/>
                </a:endParaRPr>
              </a:p>
            </p:txBody>
          </p:sp>
        </p:grpSp>
        <p:sp>
          <p:nvSpPr>
            <p:cNvPr id="29" name="Rounded Rectangle 89">
              <a:extLst>
                <a:ext uri="{FF2B5EF4-FFF2-40B4-BE49-F238E27FC236}">
                  <a16:creationId xmlns:a16="http://schemas.microsoft.com/office/drawing/2014/main" id="{E8B4A525-F979-4823-BF0A-971A7928AED6}"/>
                </a:ext>
              </a:extLst>
            </p:cNvPr>
            <p:cNvSpPr>
              <a:spLocks noChangeArrowheads="1"/>
            </p:cNvSpPr>
            <p:nvPr/>
          </p:nvSpPr>
          <p:spPr bwMode="auto">
            <a:xfrm>
              <a:off x="3977196" y="2958354"/>
              <a:ext cx="1984334" cy="1136277"/>
            </a:xfrm>
            <a:prstGeom prst="roundRect">
              <a:avLst>
                <a:gd name="adj" fmla="val 4949"/>
              </a:avLst>
            </a:prstGeom>
            <a:noFill/>
            <a:ln>
              <a:noFill/>
            </a:ln>
            <a:effectLst/>
            <a:scene3d>
              <a:camera prst="orthographicFront">
                <a:rot lat="0" lon="0" rev="0"/>
              </a:camera>
              <a:lightRig rig="balanced" dir="t">
                <a:rot lat="0" lon="0" rev="8700000"/>
              </a:lightRig>
            </a:scene3d>
            <a:sp3d/>
            <a:extLst/>
          </p:spPr>
          <p:txBody>
            <a:bodyPr lIns="46759" tIns="23380" rIns="46759" bIns="23380">
              <a:noAutofit/>
            </a:bodyPr>
            <a:lstStyle/>
            <a:p>
              <a:pPr algn="ctr" defTabSz="698395" eaLnBrk="1" fontAlgn="auto" hangingPunct="1">
                <a:spcBef>
                  <a:spcPts val="0"/>
                </a:spcBef>
                <a:spcAft>
                  <a:spcPts val="0"/>
                </a:spcAft>
                <a:defRPr/>
              </a:pPr>
              <a:r>
                <a:rPr lang="en-US" sz="800" b="1" dirty="0">
                  <a:solidFill>
                    <a:prstClr val="black"/>
                  </a:solidFill>
                  <a:ea typeface="Arial" charset="0"/>
                  <a:cs typeface="Arial" charset="0"/>
                </a:rPr>
                <a:t>ITaaS Hybrid Cloud Optimized with…</a:t>
              </a:r>
            </a:p>
          </p:txBody>
        </p:sp>
        <p:sp>
          <p:nvSpPr>
            <p:cNvPr id="30" name="Rectangle 29">
              <a:extLst>
                <a:ext uri="{FF2B5EF4-FFF2-40B4-BE49-F238E27FC236}">
                  <a16:creationId xmlns:a16="http://schemas.microsoft.com/office/drawing/2014/main" id="{96C2C25D-C2DD-4B4E-8397-479A402BE49A}"/>
                </a:ext>
              </a:extLst>
            </p:cNvPr>
            <p:cNvSpPr/>
            <p:nvPr/>
          </p:nvSpPr>
          <p:spPr>
            <a:xfrm>
              <a:off x="4038578" y="3140347"/>
              <a:ext cx="1855717" cy="139124"/>
            </a:xfrm>
            <a:prstGeom prst="rect">
              <a:avLst/>
            </a:prstGeom>
            <a:solidFill>
              <a:schemeClr val="bg1"/>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114300" eaLnBrk="1" fontAlgn="auto" hangingPunct="1">
                <a:spcBef>
                  <a:spcPts val="0"/>
                </a:spcBef>
                <a:spcAft>
                  <a:spcPts val="0"/>
                </a:spcAft>
              </a:pPr>
              <a:r>
                <a:rPr lang="en-US" sz="700" dirty="0">
                  <a:solidFill>
                    <a:srgbClr val="568339"/>
                  </a:solidFill>
                  <a:latin typeface="Arial" charset="0"/>
                  <a:ea typeface="Arial" charset="0"/>
                  <a:cs typeface="Arial" charset="0"/>
                </a:rPr>
                <a:t>IBM Cloud Broker</a:t>
              </a:r>
            </a:p>
          </p:txBody>
        </p:sp>
        <p:sp>
          <p:nvSpPr>
            <p:cNvPr id="31" name="Rectangle 30">
              <a:extLst>
                <a:ext uri="{FF2B5EF4-FFF2-40B4-BE49-F238E27FC236}">
                  <a16:creationId xmlns:a16="http://schemas.microsoft.com/office/drawing/2014/main" id="{5B1303D3-F105-4D85-811D-2558871A9453}"/>
                </a:ext>
              </a:extLst>
            </p:cNvPr>
            <p:cNvSpPr/>
            <p:nvPr/>
          </p:nvSpPr>
          <p:spPr>
            <a:xfrm>
              <a:off x="4038578" y="3321413"/>
              <a:ext cx="903541" cy="132361"/>
            </a:xfrm>
            <a:prstGeom prst="rect">
              <a:avLst/>
            </a:prstGeom>
            <a:solidFill>
              <a:schemeClr val="bg1"/>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114300" eaLnBrk="1" fontAlgn="auto" hangingPunct="1">
                <a:spcBef>
                  <a:spcPts val="0"/>
                </a:spcBef>
                <a:spcAft>
                  <a:spcPts val="0"/>
                </a:spcAft>
              </a:pPr>
              <a:r>
                <a:rPr lang="en-US" sz="700" dirty="0">
                  <a:solidFill>
                    <a:srgbClr val="568339"/>
                  </a:solidFill>
                  <a:latin typeface="Arial" charset="0"/>
                  <a:ea typeface="Arial" charset="0"/>
                  <a:cs typeface="Arial" charset="0"/>
                </a:rPr>
                <a:t>IBM Services</a:t>
              </a:r>
            </a:p>
          </p:txBody>
        </p:sp>
        <p:sp>
          <p:nvSpPr>
            <p:cNvPr id="32" name="Rectangle 31">
              <a:extLst>
                <a:ext uri="{FF2B5EF4-FFF2-40B4-BE49-F238E27FC236}">
                  <a16:creationId xmlns:a16="http://schemas.microsoft.com/office/drawing/2014/main" id="{914D0F45-D436-45E8-8F9B-6114C952CAD3}"/>
                </a:ext>
              </a:extLst>
            </p:cNvPr>
            <p:cNvSpPr/>
            <p:nvPr/>
          </p:nvSpPr>
          <p:spPr>
            <a:xfrm>
              <a:off x="4038578" y="3495713"/>
              <a:ext cx="1855717" cy="139124"/>
            </a:xfrm>
            <a:prstGeom prst="rect">
              <a:avLst/>
            </a:prstGeom>
            <a:solidFill>
              <a:schemeClr val="bg1"/>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114300" eaLnBrk="1" fontAlgn="auto" hangingPunct="1">
                <a:spcBef>
                  <a:spcPts val="0"/>
                </a:spcBef>
                <a:spcAft>
                  <a:spcPts val="0"/>
                </a:spcAft>
              </a:pPr>
              <a:r>
                <a:rPr lang="en-US" sz="700">
                  <a:solidFill>
                    <a:srgbClr val="568339"/>
                  </a:solidFill>
                  <a:latin typeface="Arial" charset="0"/>
                  <a:ea typeface="Arial" charset="0"/>
                  <a:cs typeface="Arial" charset="0"/>
                </a:rPr>
                <a:t>Orchestration &amp; Automation</a:t>
              </a:r>
              <a:endParaRPr lang="en-US" sz="700" dirty="0">
                <a:solidFill>
                  <a:srgbClr val="568339"/>
                </a:solidFill>
                <a:latin typeface="Arial" charset="0"/>
                <a:ea typeface="Arial" charset="0"/>
                <a:cs typeface="Arial" charset="0"/>
              </a:endParaRPr>
            </a:p>
          </p:txBody>
        </p:sp>
        <p:sp>
          <p:nvSpPr>
            <p:cNvPr id="33" name="Rectangle 32">
              <a:extLst>
                <a:ext uri="{FF2B5EF4-FFF2-40B4-BE49-F238E27FC236}">
                  <a16:creationId xmlns:a16="http://schemas.microsoft.com/office/drawing/2014/main" id="{0FC3E576-60CA-48DE-B33E-BAD4BA6432BA}"/>
                </a:ext>
              </a:extLst>
            </p:cNvPr>
            <p:cNvSpPr/>
            <p:nvPr/>
          </p:nvSpPr>
          <p:spPr>
            <a:xfrm>
              <a:off x="4993690" y="3321413"/>
              <a:ext cx="903541" cy="132361"/>
            </a:xfrm>
            <a:prstGeom prst="rect">
              <a:avLst/>
            </a:prstGeom>
            <a:solidFill>
              <a:schemeClr val="bg1"/>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114300" eaLnBrk="1" fontAlgn="auto" hangingPunct="1">
                <a:spcBef>
                  <a:spcPts val="0"/>
                </a:spcBef>
                <a:spcAft>
                  <a:spcPts val="0"/>
                </a:spcAft>
              </a:pPr>
              <a:r>
                <a:rPr lang="en-US" sz="700" dirty="0">
                  <a:solidFill>
                    <a:srgbClr val="568339"/>
                  </a:solidFill>
                  <a:latin typeface="Arial" charset="0"/>
                  <a:ea typeface="Arial" charset="0"/>
                  <a:cs typeface="Arial" charset="0"/>
                </a:rPr>
                <a:t>3rd Party Services</a:t>
              </a:r>
            </a:p>
          </p:txBody>
        </p:sp>
        <p:pic>
          <p:nvPicPr>
            <p:cNvPr id="34" name="Picture 2">
              <a:extLst>
                <a:ext uri="{FF2B5EF4-FFF2-40B4-BE49-F238E27FC236}">
                  <a16:creationId xmlns:a16="http://schemas.microsoft.com/office/drawing/2014/main" id="{515304A2-02EA-4AE3-AB63-30B68BFCDA31}"/>
                </a:ext>
              </a:extLst>
            </p:cNvPr>
            <p:cNvPicPr>
              <a:picLocks noChangeAspect="1" noChangeArrowheads="1"/>
            </p:cNvPicPr>
            <p:nvPr/>
          </p:nvPicPr>
          <p:blipFill>
            <a:blip r:embed="rId2"/>
            <a:srcRect/>
            <a:stretch>
              <a:fillRect/>
            </a:stretch>
          </p:blipFill>
          <p:spPr bwMode="auto">
            <a:xfrm>
              <a:off x="6247760" y="2176444"/>
              <a:ext cx="361302" cy="245728"/>
            </a:xfrm>
            <a:prstGeom prst="rect">
              <a:avLst/>
            </a:prstGeom>
            <a:noFill/>
            <a:ln w="9525">
              <a:noFill/>
              <a:miter lim="800000"/>
              <a:headEnd/>
              <a:tailEnd/>
            </a:ln>
          </p:spPr>
        </p:pic>
        <p:pic>
          <p:nvPicPr>
            <p:cNvPr id="35" name="Picture 2">
              <a:extLst>
                <a:ext uri="{FF2B5EF4-FFF2-40B4-BE49-F238E27FC236}">
                  <a16:creationId xmlns:a16="http://schemas.microsoft.com/office/drawing/2014/main" id="{28649ABE-EBA4-4982-8AFA-C361CE386B5A}"/>
                </a:ext>
              </a:extLst>
            </p:cNvPr>
            <p:cNvPicPr>
              <a:picLocks noChangeAspect="1" noChangeArrowheads="1"/>
            </p:cNvPicPr>
            <p:nvPr/>
          </p:nvPicPr>
          <p:blipFill>
            <a:blip r:embed="rId2"/>
            <a:srcRect/>
            <a:stretch>
              <a:fillRect/>
            </a:stretch>
          </p:blipFill>
          <p:spPr bwMode="auto">
            <a:xfrm>
              <a:off x="7386870" y="2148998"/>
              <a:ext cx="360762" cy="245728"/>
            </a:xfrm>
            <a:prstGeom prst="rect">
              <a:avLst/>
            </a:prstGeom>
            <a:noFill/>
            <a:ln w="9525">
              <a:noFill/>
              <a:miter lim="800000"/>
              <a:headEnd/>
              <a:tailEnd/>
            </a:ln>
          </p:spPr>
        </p:pic>
        <p:sp>
          <p:nvSpPr>
            <p:cNvPr id="36" name="TextBox 20">
              <a:extLst>
                <a:ext uri="{FF2B5EF4-FFF2-40B4-BE49-F238E27FC236}">
                  <a16:creationId xmlns:a16="http://schemas.microsoft.com/office/drawing/2014/main" id="{5CBA6D02-7894-456F-8095-BAB87565D581}"/>
                </a:ext>
              </a:extLst>
            </p:cNvPr>
            <p:cNvSpPr txBox="1">
              <a:spLocks noChangeArrowheads="1"/>
            </p:cNvSpPr>
            <p:nvPr/>
          </p:nvSpPr>
          <p:spPr bwMode="auto">
            <a:xfrm>
              <a:off x="6992121" y="2556643"/>
              <a:ext cx="901905" cy="96769"/>
            </a:xfrm>
            <a:prstGeom prst="rect">
              <a:avLst/>
            </a:prstGeom>
            <a:noFill/>
            <a:ln w="9525">
              <a:noFill/>
              <a:miter lim="800000"/>
              <a:headEnd/>
              <a:tailEnd/>
            </a:ln>
          </p:spPr>
          <p:txBody>
            <a:bodyPr lIns="23380" tIns="11690" rIns="23380" bIns="11690">
              <a:noAutofit/>
            </a:bodyPr>
            <a:lstStyle/>
            <a:p>
              <a:pPr algn="ctr" defTabSz="114300" eaLnBrk="1" fontAlgn="auto" hangingPunct="1">
                <a:lnSpc>
                  <a:spcPct val="93000"/>
                </a:lnSpc>
                <a:spcBef>
                  <a:spcPts val="0"/>
                </a:spcBef>
                <a:spcAft>
                  <a:spcPts val="0"/>
                </a:spcAft>
              </a:pPr>
              <a:endParaRPr lang="en-US" sz="600" dirty="0">
                <a:solidFill>
                  <a:prstClr val="black"/>
                </a:solidFill>
                <a:ea typeface="Arial" charset="0"/>
                <a:cs typeface="Arial" charset="0"/>
              </a:endParaRPr>
            </a:p>
          </p:txBody>
        </p:sp>
        <p:sp>
          <p:nvSpPr>
            <p:cNvPr id="37" name="TextBox 16">
              <a:extLst>
                <a:ext uri="{FF2B5EF4-FFF2-40B4-BE49-F238E27FC236}">
                  <a16:creationId xmlns:a16="http://schemas.microsoft.com/office/drawing/2014/main" id="{B6B4F143-C75C-413F-8ADF-55CE83790573}"/>
                </a:ext>
              </a:extLst>
            </p:cNvPr>
            <p:cNvSpPr txBox="1">
              <a:spLocks noChangeArrowheads="1"/>
            </p:cNvSpPr>
            <p:nvPr/>
          </p:nvSpPr>
          <p:spPr bwMode="auto">
            <a:xfrm>
              <a:off x="6709149" y="2396447"/>
              <a:ext cx="561842" cy="191946"/>
            </a:xfrm>
            <a:prstGeom prst="rect">
              <a:avLst/>
            </a:prstGeom>
            <a:solidFill>
              <a:schemeClr val="accent6"/>
            </a:solidFill>
            <a:ln w="9525">
              <a:noFill/>
              <a:miter lim="800000"/>
              <a:headEnd/>
              <a:tailEnd/>
            </a:ln>
          </p:spPr>
          <p:txBody>
            <a:bodyPr wrap="square" lIns="23380" tIns="11690" rIns="23380" bIns="11690">
              <a:noAutofit/>
            </a:bodyPr>
            <a:lstStyle/>
            <a:p>
              <a:pPr algn="ctr" defTabSz="114300" eaLnBrk="1" fontAlgn="auto" hangingPunct="1">
                <a:lnSpc>
                  <a:spcPct val="93000"/>
                </a:lnSpc>
                <a:spcBef>
                  <a:spcPts val="0"/>
                </a:spcBef>
                <a:spcAft>
                  <a:spcPts val="0"/>
                </a:spcAft>
              </a:pPr>
              <a:r>
                <a:rPr lang="en-US" sz="600" dirty="0">
                  <a:solidFill>
                    <a:prstClr val="white"/>
                  </a:solidFill>
                  <a:ea typeface="Arial" charset="0"/>
                  <a:cs typeface="Arial" charset="0"/>
                </a:rPr>
                <a:t>Asynchronous Replication</a:t>
              </a:r>
            </a:p>
          </p:txBody>
        </p:sp>
        <p:sp>
          <p:nvSpPr>
            <p:cNvPr id="38" name="TextBox 16">
              <a:extLst>
                <a:ext uri="{FF2B5EF4-FFF2-40B4-BE49-F238E27FC236}">
                  <a16:creationId xmlns:a16="http://schemas.microsoft.com/office/drawing/2014/main" id="{F4529B97-EB4C-46A6-B053-C71959A176FA}"/>
                </a:ext>
              </a:extLst>
            </p:cNvPr>
            <p:cNvSpPr txBox="1">
              <a:spLocks noChangeArrowheads="1"/>
            </p:cNvSpPr>
            <p:nvPr/>
          </p:nvSpPr>
          <p:spPr bwMode="auto">
            <a:xfrm>
              <a:off x="6158071" y="2379237"/>
              <a:ext cx="509026" cy="243091"/>
            </a:xfrm>
            <a:prstGeom prst="rect">
              <a:avLst/>
            </a:prstGeom>
            <a:solidFill>
              <a:srgbClr val="3D76AA"/>
            </a:solidFill>
            <a:ln w="9525">
              <a:noFill/>
              <a:miter lim="800000"/>
              <a:headEnd/>
              <a:tailEnd/>
            </a:ln>
          </p:spPr>
          <p:txBody>
            <a:bodyPr wrap="square" lIns="23380" tIns="11690" rIns="23380" bIns="11690" anchor="ctr" anchorCtr="0">
              <a:noAutofit/>
            </a:bodyPr>
            <a:lstStyle/>
            <a:p>
              <a:pPr algn="ctr" defTabSz="114300" eaLnBrk="1" fontAlgn="auto" hangingPunct="1">
                <a:lnSpc>
                  <a:spcPct val="93000"/>
                </a:lnSpc>
                <a:spcBef>
                  <a:spcPts val="0"/>
                </a:spcBef>
                <a:spcAft>
                  <a:spcPts val="0"/>
                </a:spcAft>
              </a:pPr>
              <a:r>
                <a:rPr lang="en-US" sz="600" dirty="0">
                  <a:solidFill>
                    <a:prstClr val="white"/>
                  </a:solidFill>
                  <a:ea typeface="Arial" charset="0"/>
                  <a:cs typeface="Arial" charset="0"/>
                </a:rPr>
                <a:t>IBM Poughkeepsie (zCloud)</a:t>
              </a:r>
            </a:p>
          </p:txBody>
        </p:sp>
        <p:sp>
          <p:nvSpPr>
            <p:cNvPr id="39" name="TextBox 16">
              <a:extLst>
                <a:ext uri="{FF2B5EF4-FFF2-40B4-BE49-F238E27FC236}">
                  <a16:creationId xmlns:a16="http://schemas.microsoft.com/office/drawing/2014/main" id="{CBA218FA-D2F1-4E53-A0ED-C63CFB9D7D0E}"/>
                </a:ext>
              </a:extLst>
            </p:cNvPr>
            <p:cNvSpPr txBox="1">
              <a:spLocks noChangeArrowheads="1"/>
            </p:cNvSpPr>
            <p:nvPr/>
          </p:nvSpPr>
          <p:spPr bwMode="auto">
            <a:xfrm>
              <a:off x="7304964" y="2363948"/>
              <a:ext cx="509026" cy="256803"/>
            </a:xfrm>
            <a:prstGeom prst="rect">
              <a:avLst/>
            </a:prstGeom>
            <a:solidFill>
              <a:srgbClr val="3D76AA"/>
            </a:solidFill>
            <a:ln w="9525">
              <a:noFill/>
              <a:miter lim="800000"/>
              <a:headEnd/>
              <a:tailEnd/>
            </a:ln>
          </p:spPr>
          <p:txBody>
            <a:bodyPr wrap="square" lIns="23380" tIns="11690" rIns="23380" bIns="11690" anchor="ctr" anchorCtr="0">
              <a:noAutofit/>
            </a:bodyPr>
            <a:lstStyle/>
            <a:p>
              <a:pPr algn="ctr" defTabSz="114300" eaLnBrk="1" fontAlgn="auto" hangingPunct="1">
                <a:lnSpc>
                  <a:spcPct val="93000"/>
                </a:lnSpc>
                <a:spcBef>
                  <a:spcPts val="0"/>
                </a:spcBef>
                <a:spcAft>
                  <a:spcPts val="0"/>
                </a:spcAft>
              </a:pPr>
              <a:r>
                <a:rPr lang="en-US" sz="600" dirty="0">
                  <a:solidFill>
                    <a:prstClr val="white"/>
                  </a:solidFill>
                  <a:ea typeface="Arial" charset="0"/>
                  <a:cs typeface="Arial" charset="0"/>
                </a:rPr>
                <a:t>IBM</a:t>
              </a:r>
            </a:p>
            <a:p>
              <a:pPr algn="ctr" defTabSz="114300" eaLnBrk="1" fontAlgn="auto" hangingPunct="1">
                <a:lnSpc>
                  <a:spcPct val="93000"/>
                </a:lnSpc>
                <a:spcBef>
                  <a:spcPts val="0"/>
                </a:spcBef>
                <a:spcAft>
                  <a:spcPts val="0"/>
                </a:spcAft>
              </a:pPr>
              <a:r>
                <a:rPr lang="en-US" sz="600" dirty="0">
                  <a:solidFill>
                    <a:prstClr val="white"/>
                  </a:solidFill>
                  <a:ea typeface="Arial" charset="0"/>
                  <a:cs typeface="Arial" charset="0"/>
                </a:rPr>
                <a:t> Raleigh (DR)</a:t>
              </a:r>
            </a:p>
          </p:txBody>
        </p:sp>
        <p:pic>
          <p:nvPicPr>
            <p:cNvPr id="40" name="Picture 35">
              <a:extLst>
                <a:ext uri="{FF2B5EF4-FFF2-40B4-BE49-F238E27FC236}">
                  <a16:creationId xmlns:a16="http://schemas.microsoft.com/office/drawing/2014/main" id="{59F5C512-A9EE-4CEC-B025-950E3980DE4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2197" y="5634319"/>
              <a:ext cx="469650" cy="187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6">
              <a:extLst>
                <a:ext uri="{FF2B5EF4-FFF2-40B4-BE49-F238E27FC236}">
                  <a16:creationId xmlns:a16="http://schemas.microsoft.com/office/drawing/2014/main" id="{487A833F-6C1D-4BC7-A948-DBD39B6A616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1283" y="1027067"/>
              <a:ext cx="774182" cy="34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ounded Rectangle 142">
              <a:extLst>
                <a:ext uri="{FF2B5EF4-FFF2-40B4-BE49-F238E27FC236}">
                  <a16:creationId xmlns:a16="http://schemas.microsoft.com/office/drawing/2014/main" id="{DD767537-88E4-43F1-A976-04649AFF1CA9}"/>
                </a:ext>
              </a:extLst>
            </p:cNvPr>
            <p:cNvSpPr/>
            <p:nvPr/>
          </p:nvSpPr>
          <p:spPr>
            <a:xfrm>
              <a:off x="9081249" y="2147349"/>
              <a:ext cx="1358153" cy="730323"/>
            </a:xfrm>
            <a:prstGeom prst="roundRect">
              <a:avLst>
                <a:gd name="adj" fmla="val 10456"/>
              </a:avLst>
            </a:prstGeom>
            <a:no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lIns="45720" tIns="23380" rIns="0" bIns="23380" anchor="ctr">
              <a:noAutofit/>
            </a:bodyPr>
            <a:lstStyle>
              <a:lvl1pPr>
                <a:defRPr sz="5300">
                  <a:solidFill>
                    <a:schemeClr val="tx1"/>
                  </a:solidFill>
                  <a:latin typeface="Calibri" charset="0"/>
                  <a:ea typeface="MS PGothic" charset="0"/>
                  <a:cs typeface="MS PGothic" charset="0"/>
                </a:defRPr>
              </a:lvl1pPr>
              <a:lvl2pPr marL="742950" indent="-285750">
                <a:defRPr sz="5300">
                  <a:solidFill>
                    <a:schemeClr val="tx1"/>
                  </a:solidFill>
                  <a:latin typeface="Calibri" charset="0"/>
                  <a:ea typeface="MS PGothic" charset="0"/>
                  <a:cs typeface="MS PGothic" charset="0"/>
                </a:defRPr>
              </a:lvl2pPr>
              <a:lvl3pPr marL="1143000" indent="-228600">
                <a:defRPr sz="5300">
                  <a:solidFill>
                    <a:schemeClr val="tx1"/>
                  </a:solidFill>
                  <a:latin typeface="Calibri" charset="0"/>
                  <a:ea typeface="MS PGothic" charset="0"/>
                  <a:cs typeface="MS PGothic" charset="0"/>
                </a:defRPr>
              </a:lvl3pPr>
              <a:lvl4pPr marL="1600200" indent="-228600">
                <a:defRPr sz="5300">
                  <a:solidFill>
                    <a:schemeClr val="tx1"/>
                  </a:solidFill>
                  <a:latin typeface="Calibri" charset="0"/>
                  <a:ea typeface="MS PGothic" charset="0"/>
                  <a:cs typeface="MS PGothic" charset="0"/>
                </a:defRPr>
              </a:lvl4pPr>
              <a:lvl5pPr marL="2057400" indent="-228600">
                <a:defRPr sz="5300">
                  <a:solidFill>
                    <a:schemeClr val="tx1"/>
                  </a:solidFill>
                  <a:latin typeface="Calibri" charset="0"/>
                  <a:ea typeface="MS PGothic" charset="0"/>
                  <a:cs typeface="MS PGothic" charset="0"/>
                </a:defRPr>
              </a:lvl5pPr>
              <a:lvl6pPr marL="2514600" indent="-228600" defTabSz="2730500" eaLnBrk="0" fontAlgn="base" hangingPunct="0">
                <a:spcBef>
                  <a:spcPct val="0"/>
                </a:spcBef>
                <a:spcAft>
                  <a:spcPct val="0"/>
                </a:spcAft>
                <a:defRPr sz="5300">
                  <a:solidFill>
                    <a:schemeClr val="tx1"/>
                  </a:solidFill>
                  <a:latin typeface="Calibri" charset="0"/>
                  <a:ea typeface="MS PGothic" charset="0"/>
                  <a:cs typeface="MS PGothic" charset="0"/>
                </a:defRPr>
              </a:lvl6pPr>
              <a:lvl7pPr marL="2971800" indent="-228600" defTabSz="2730500" eaLnBrk="0" fontAlgn="base" hangingPunct="0">
                <a:spcBef>
                  <a:spcPct val="0"/>
                </a:spcBef>
                <a:spcAft>
                  <a:spcPct val="0"/>
                </a:spcAft>
                <a:defRPr sz="5300">
                  <a:solidFill>
                    <a:schemeClr val="tx1"/>
                  </a:solidFill>
                  <a:latin typeface="Calibri" charset="0"/>
                  <a:ea typeface="MS PGothic" charset="0"/>
                  <a:cs typeface="MS PGothic" charset="0"/>
                </a:defRPr>
              </a:lvl7pPr>
              <a:lvl8pPr marL="3429000" indent="-228600" defTabSz="2730500" eaLnBrk="0" fontAlgn="base" hangingPunct="0">
                <a:spcBef>
                  <a:spcPct val="0"/>
                </a:spcBef>
                <a:spcAft>
                  <a:spcPct val="0"/>
                </a:spcAft>
                <a:defRPr sz="5300">
                  <a:solidFill>
                    <a:schemeClr val="tx1"/>
                  </a:solidFill>
                  <a:latin typeface="Calibri" charset="0"/>
                  <a:ea typeface="MS PGothic" charset="0"/>
                  <a:cs typeface="MS PGothic" charset="0"/>
                </a:defRPr>
              </a:lvl8pPr>
              <a:lvl9pPr marL="3886200" indent="-228600" defTabSz="2730500" eaLnBrk="0" fontAlgn="base" hangingPunct="0">
                <a:spcBef>
                  <a:spcPct val="0"/>
                </a:spcBef>
                <a:spcAft>
                  <a:spcPct val="0"/>
                </a:spcAft>
                <a:defRPr sz="5300">
                  <a:solidFill>
                    <a:schemeClr val="tx1"/>
                  </a:solidFill>
                  <a:latin typeface="Calibri" charset="0"/>
                  <a:ea typeface="MS PGothic" charset="0"/>
                  <a:cs typeface="MS PGothic" charset="0"/>
                </a:defRPr>
              </a:lvl9pPr>
            </a:lstStyle>
            <a:p>
              <a:pPr defTabSz="114300" eaLnBrk="1" fontAlgn="auto" hangingPunct="1">
                <a:spcBef>
                  <a:spcPts val="0"/>
                </a:spcBef>
                <a:spcAft>
                  <a:spcPts val="0"/>
                </a:spcAft>
                <a:defRPr/>
              </a:pPr>
              <a:r>
                <a:rPr lang="en-US" sz="700" dirty="0">
                  <a:solidFill>
                    <a:srgbClr val="000000"/>
                  </a:solidFill>
                  <a:latin typeface="Arial" charset="0"/>
                  <a:ea typeface="Arial" charset="0"/>
                  <a:cs typeface="Arial" charset="0"/>
                </a:rPr>
                <a:t>Meijer’s IT environment is positioned to take advantage of current and future </a:t>
              </a:r>
              <a:r>
                <a:rPr lang="en-US" sz="700" b="1" dirty="0">
                  <a:solidFill>
                    <a:srgbClr val="000000"/>
                  </a:solidFill>
                  <a:latin typeface="Arial" charset="0"/>
                  <a:ea typeface="Arial" charset="0"/>
                  <a:cs typeface="Arial" charset="0"/>
                </a:rPr>
                <a:t>Cloud</a:t>
              </a:r>
              <a:r>
                <a:rPr lang="en-US" sz="700" dirty="0">
                  <a:solidFill>
                    <a:srgbClr val="000000"/>
                  </a:solidFill>
                  <a:latin typeface="Arial" charset="0"/>
                  <a:ea typeface="Arial" charset="0"/>
                  <a:cs typeface="Arial" charset="0"/>
                </a:rPr>
                <a:t> technology to drive favorable business </a:t>
              </a:r>
              <a:br>
                <a:rPr lang="en-US" sz="700" dirty="0">
                  <a:solidFill>
                    <a:srgbClr val="000000"/>
                  </a:solidFill>
                  <a:latin typeface="Arial" charset="0"/>
                  <a:ea typeface="Arial" charset="0"/>
                  <a:cs typeface="Arial" charset="0"/>
                </a:rPr>
              </a:br>
              <a:r>
                <a:rPr lang="en-US" sz="700" dirty="0">
                  <a:solidFill>
                    <a:srgbClr val="000000"/>
                  </a:solidFill>
                  <a:latin typeface="Arial" charset="0"/>
                  <a:ea typeface="Arial" charset="0"/>
                  <a:cs typeface="Arial" charset="0"/>
                </a:rPr>
                <a:t>outcomes well into </a:t>
              </a:r>
              <a:br>
                <a:rPr lang="en-US" sz="700" dirty="0">
                  <a:solidFill>
                    <a:srgbClr val="000000"/>
                  </a:solidFill>
                  <a:latin typeface="Arial" charset="0"/>
                  <a:ea typeface="Arial" charset="0"/>
                  <a:cs typeface="Arial" charset="0"/>
                </a:rPr>
              </a:br>
              <a:r>
                <a:rPr lang="en-US" sz="700" dirty="0">
                  <a:solidFill>
                    <a:srgbClr val="000000"/>
                  </a:solidFill>
                  <a:latin typeface="Arial" charset="0"/>
                  <a:ea typeface="Arial" charset="0"/>
                  <a:cs typeface="Arial" charset="0"/>
                </a:rPr>
                <a:t>the future. </a:t>
              </a:r>
            </a:p>
          </p:txBody>
        </p:sp>
        <p:sp>
          <p:nvSpPr>
            <p:cNvPr id="43" name="Rounded Rectangle 127">
              <a:extLst>
                <a:ext uri="{FF2B5EF4-FFF2-40B4-BE49-F238E27FC236}">
                  <a16:creationId xmlns:a16="http://schemas.microsoft.com/office/drawing/2014/main" id="{B5C432A3-442E-4AB1-B8AA-D6068E71F666}"/>
                </a:ext>
              </a:extLst>
            </p:cNvPr>
            <p:cNvSpPr/>
            <p:nvPr/>
          </p:nvSpPr>
          <p:spPr>
            <a:xfrm>
              <a:off x="7965141" y="1462295"/>
              <a:ext cx="974912" cy="2181858"/>
            </a:xfrm>
            <a:prstGeom prst="roundRect">
              <a:avLst>
                <a:gd name="adj" fmla="val 5486"/>
              </a:avLst>
            </a:prstGeom>
            <a:no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lIns="0" tIns="23380" bIns="45720" anchor="ctr">
              <a:noAutofit/>
            </a:bodyPr>
            <a:lstStyle>
              <a:lvl1pPr marL="295275">
                <a:defRPr sz="5300">
                  <a:solidFill>
                    <a:schemeClr val="tx1"/>
                  </a:solidFill>
                  <a:latin typeface="Calibri" panose="020F0502020204030204" pitchFamily="34" charset="0"/>
                  <a:ea typeface="MS PGothic" panose="020B0600070205080204" pitchFamily="34" charset="-128"/>
                </a:defRPr>
              </a:lvl1pPr>
              <a:lvl2pPr marL="742950" indent="-285750">
                <a:defRPr sz="5300">
                  <a:solidFill>
                    <a:schemeClr val="tx1"/>
                  </a:solidFill>
                  <a:latin typeface="Calibri" panose="020F0502020204030204" pitchFamily="34" charset="0"/>
                  <a:ea typeface="MS PGothic" panose="020B0600070205080204" pitchFamily="34" charset="-128"/>
                </a:defRPr>
              </a:lvl2pPr>
              <a:lvl3pPr marL="1143000" indent="-228600">
                <a:defRPr sz="5300">
                  <a:solidFill>
                    <a:schemeClr val="tx1"/>
                  </a:solidFill>
                  <a:latin typeface="Calibri" panose="020F0502020204030204" pitchFamily="34" charset="0"/>
                  <a:ea typeface="MS PGothic" panose="020B0600070205080204" pitchFamily="34" charset="-128"/>
                </a:defRPr>
              </a:lvl3pPr>
              <a:lvl4pPr marL="1600200" indent="-228600">
                <a:defRPr sz="5300">
                  <a:solidFill>
                    <a:schemeClr val="tx1"/>
                  </a:solidFill>
                  <a:latin typeface="Calibri" panose="020F0502020204030204" pitchFamily="34" charset="0"/>
                  <a:ea typeface="MS PGothic" panose="020B0600070205080204" pitchFamily="34" charset="-128"/>
                </a:defRPr>
              </a:lvl4pPr>
              <a:lvl5pPr marL="2057400" indent="-228600">
                <a:defRPr sz="5300">
                  <a:solidFill>
                    <a:schemeClr val="tx1"/>
                  </a:solidFill>
                  <a:latin typeface="Calibri" panose="020F0502020204030204" pitchFamily="34" charset="0"/>
                  <a:ea typeface="MS PGothic" panose="020B0600070205080204" pitchFamily="34" charset="-128"/>
                </a:defRPr>
              </a:lvl5pPr>
              <a:lvl6pPr marL="2514600" indent="-228600" defTabSz="2730500" eaLnBrk="0" fontAlgn="base" hangingPunct="0">
                <a:spcBef>
                  <a:spcPct val="0"/>
                </a:spcBef>
                <a:spcAft>
                  <a:spcPct val="0"/>
                </a:spcAft>
                <a:defRPr sz="5300">
                  <a:solidFill>
                    <a:schemeClr val="tx1"/>
                  </a:solidFill>
                  <a:latin typeface="Calibri" panose="020F0502020204030204" pitchFamily="34" charset="0"/>
                  <a:ea typeface="MS PGothic" panose="020B0600070205080204" pitchFamily="34" charset="-128"/>
                </a:defRPr>
              </a:lvl6pPr>
              <a:lvl7pPr marL="2971800" indent="-228600" defTabSz="2730500" eaLnBrk="0" fontAlgn="base" hangingPunct="0">
                <a:spcBef>
                  <a:spcPct val="0"/>
                </a:spcBef>
                <a:spcAft>
                  <a:spcPct val="0"/>
                </a:spcAft>
                <a:defRPr sz="5300">
                  <a:solidFill>
                    <a:schemeClr val="tx1"/>
                  </a:solidFill>
                  <a:latin typeface="Calibri" panose="020F0502020204030204" pitchFamily="34" charset="0"/>
                  <a:ea typeface="MS PGothic" panose="020B0600070205080204" pitchFamily="34" charset="-128"/>
                </a:defRPr>
              </a:lvl7pPr>
              <a:lvl8pPr marL="3429000" indent="-228600" defTabSz="2730500" eaLnBrk="0" fontAlgn="base" hangingPunct="0">
                <a:spcBef>
                  <a:spcPct val="0"/>
                </a:spcBef>
                <a:spcAft>
                  <a:spcPct val="0"/>
                </a:spcAft>
                <a:defRPr sz="5300">
                  <a:solidFill>
                    <a:schemeClr val="tx1"/>
                  </a:solidFill>
                  <a:latin typeface="Calibri" panose="020F0502020204030204" pitchFamily="34" charset="0"/>
                  <a:ea typeface="MS PGothic" panose="020B0600070205080204" pitchFamily="34" charset="-128"/>
                </a:defRPr>
              </a:lvl8pPr>
              <a:lvl9pPr marL="3886200" indent="-228600" defTabSz="2730500" eaLnBrk="0" fontAlgn="base" hangingPunct="0">
                <a:spcBef>
                  <a:spcPct val="0"/>
                </a:spcBef>
                <a:spcAft>
                  <a:spcPct val="0"/>
                </a:spcAft>
                <a:defRPr sz="5300">
                  <a:solidFill>
                    <a:schemeClr val="tx1"/>
                  </a:solidFill>
                  <a:latin typeface="Calibri" panose="020F0502020204030204" pitchFamily="34" charset="0"/>
                  <a:ea typeface="MS PGothic" panose="020B0600070205080204" pitchFamily="34" charset="-128"/>
                </a:defRPr>
              </a:lvl9pPr>
            </a:lstStyle>
            <a:p>
              <a:pPr marL="6350" algn="ctr" defTabSz="114300" eaLnBrk="1" fontAlgn="auto" hangingPunct="1">
                <a:spcBef>
                  <a:spcPts val="300"/>
                </a:spcBef>
                <a:spcAft>
                  <a:spcPts val="0"/>
                </a:spcAft>
                <a:defRPr/>
              </a:pPr>
              <a:r>
                <a:rPr lang="en-US" altLang="en-US" sz="800" b="1" dirty="0">
                  <a:solidFill>
                    <a:srgbClr val="000000"/>
                  </a:solidFill>
                  <a:latin typeface="Arial" charset="0"/>
                  <a:ea typeface="Arial" charset="0"/>
                  <a:cs typeface="Arial" charset="0"/>
                </a:rPr>
                <a:t>Application Rationalization </a:t>
              </a:r>
              <a:br>
                <a:rPr lang="en-US" altLang="en-US" sz="800" b="1" dirty="0">
                  <a:solidFill>
                    <a:srgbClr val="000000"/>
                  </a:solidFill>
                  <a:latin typeface="Arial" charset="0"/>
                  <a:ea typeface="Arial" charset="0"/>
                  <a:cs typeface="Arial" charset="0"/>
                </a:rPr>
              </a:br>
              <a:r>
                <a:rPr lang="en-US" altLang="en-US" sz="800" b="1" dirty="0">
                  <a:solidFill>
                    <a:srgbClr val="000000"/>
                  </a:solidFill>
                  <a:latin typeface="Arial" charset="0"/>
                  <a:ea typeface="Arial" charset="0"/>
                  <a:cs typeface="Arial" charset="0"/>
                </a:rPr>
                <a:t>Execution</a:t>
              </a:r>
              <a:r>
                <a:rPr lang="en-US" altLang="en-US" sz="700" b="1" dirty="0">
                  <a:solidFill>
                    <a:srgbClr val="000000"/>
                  </a:solidFill>
                  <a:latin typeface="Arial" charset="0"/>
                  <a:ea typeface="Arial" charset="0"/>
                  <a:cs typeface="Arial" charset="0"/>
                </a:rPr>
                <a:t> </a:t>
              </a:r>
            </a:p>
            <a:p>
              <a:pPr marL="105569" indent="-59531" defTabSz="114300" eaLnBrk="1" fontAlgn="auto" hangingPunct="1">
                <a:spcBef>
                  <a:spcPts val="300"/>
                </a:spcBef>
                <a:spcAft>
                  <a:spcPts val="0"/>
                </a:spcAft>
                <a:buFont typeface="Arial" panose="020B0604020202020204" pitchFamily="34" charset="0"/>
                <a:buChar char="•"/>
                <a:defRPr/>
              </a:pPr>
              <a:r>
                <a:rPr lang="en-US" altLang="en-US" sz="700" dirty="0">
                  <a:solidFill>
                    <a:srgbClr val="000000"/>
                  </a:solidFill>
                  <a:latin typeface="Arial" charset="0"/>
                  <a:ea typeface="Arial" charset="0"/>
                  <a:cs typeface="Arial" charset="0"/>
                </a:rPr>
                <a:t>As applications are rationalized, move them to the appropriate cloud platform using ITaaS framework</a:t>
              </a:r>
              <a:endParaRPr lang="en-US" altLang="ja-JP" sz="700" dirty="0">
                <a:solidFill>
                  <a:srgbClr val="000000"/>
                </a:solidFill>
                <a:latin typeface="Arial" charset="0"/>
                <a:ea typeface="Arial" charset="0"/>
                <a:cs typeface="Arial" charset="0"/>
              </a:endParaRPr>
            </a:p>
            <a:p>
              <a:pPr marL="105569" indent="-59531" defTabSz="114300" eaLnBrk="1" fontAlgn="auto" hangingPunct="1">
                <a:spcBef>
                  <a:spcPts val="300"/>
                </a:spcBef>
                <a:spcAft>
                  <a:spcPts val="0"/>
                </a:spcAft>
                <a:buFont typeface="Arial" panose="020B0604020202020204" pitchFamily="34" charset="0"/>
                <a:buChar char="•"/>
                <a:defRPr/>
              </a:pPr>
              <a:r>
                <a:rPr lang="en-US" altLang="en-US" sz="700" dirty="0">
                  <a:solidFill>
                    <a:srgbClr val="000000"/>
                  </a:solidFill>
                  <a:latin typeface="Arial" charset="0"/>
                  <a:ea typeface="Arial" charset="0"/>
                  <a:cs typeface="Arial" charset="0"/>
                </a:rPr>
                <a:t>Align business service levels to application and infrastructure tiers</a:t>
              </a:r>
            </a:p>
            <a:p>
              <a:pPr marL="105569" indent="-59531" defTabSz="114300" eaLnBrk="1" fontAlgn="auto" hangingPunct="1">
                <a:spcBef>
                  <a:spcPts val="300"/>
                </a:spcBef>
                <a:spcAft>
                  <a:spcPts val="0"/>
                </a:spcAft>
                <a:buFont typeface="Arial" panose="020B0604020202020204" pitchFamily="34" charset="0"/>
                <a:buChar char="•"/>
                <a:defRPr/>
              </a:pPr>
              <a:r>
                <a:rPr lang="en-US" altLang="en-US" sz="700" dirty="0">
                  <a:solidFill>
                    <a:srgbClr val="000000"/>
                  </a:solidFill>
                  <a:latin typeface="Arial" charset="0"/>
                  <a:ea typeface="Arial" charset="0"/>
                  <a:cs typeface="Arial" charset="0"/>
                </a:rPr>
                <a:t>Apply transformation and “CloudFirst” strategy migrating appropriate production workloads to cloud</a:t>
              </a:r>
            </a:p>
            <a:p>
              <a:pPr marL="105569" indent="-59531" defTabSz="114300" eaLnBrk="1" fontAlgn="auto" hangingPunct="1">
                <a:spcBef>
                  <a:spcPts val="300"/>
                </a:spcBef>
                <a:spcAft>
                  <a:spcPts val="0"/>
                </a:spcAft>
                <a:buFont typeface="Arial" panose="020B0604020202020204" pitchFamily="34" charset="0"/>
                <a:buChar char="•"/>
                <a:defRPr/>
              </a:pPr>
              <a:r>
                <a:rPr lang="en-US" altLang="en-US" sz="700" dirty="0">
                  <a:solidFill>
                    <a:srgbClr val="000000"/>
                  </a:solidFill>
                  <a:latin typeface="Arial" charset="0"/>
                  <a:ea typeface="Arial" charset="0"/>
                  <a:cs typeface="Arial" charset="0"/>
                </a:rPr>
                <a:t>Support Scaled Agile Framework (SAFe) through Dev/Ops enabled infrastructure</a:t>
              </a:r>
            </a:p>
          </p:txBody>
        </p:sp>
        <p:pic>
          <p:nvPicPr>
            <p:cNvPr id="44" name="Picture 18">
              <a:extLst>
                <a:ext uri="{FF2B5EF4-FFF2-40B4-BE49-F238E27FC236}">
                  <a16:creationId xmlns:a16="http://schemas.microsoft.com/office/drawing/2014/main" id="{6D95D540-1C8E-4F4D-B9A8-9A6EBBB3D175}"/>
                </a:ext>
              </a:extLst>
            </p:cNvPr>
            <p:cNvPicPr>
              <a:picLocks noChangeAspect="1"/>
            </p:cNvPicPr>
            <p:nvPr/>
          </p:nvPicPr>
          <p:blipFill>
            <a:blip r:embed="rId5" cstate="print">
              <a:clrChange>
                <a:clrFrom>
                  <a:srgbClr val="FFFDF6"/>
                </a:clrFrom>
                <a:clrTo>
                  <a:srgbClr val="FFFDF6">
                    <a:alpha val="0"/>
                  </a:srgbClr>
                </a:clrTo>
              </a:clrChange>
              <a:extLst>
                <a:ext uri="{28A0092B-C50C-407E-A947-70E740481C1C}">
                  <a14:useLocalDpi xmlns:a14="http://schemas.microsoft.com/office/drawing/2010/main" val="0"/>
                </a:ext>
              </a:extLst>
            </a:blip>
            <a:srcRect t="44948" b="9584"/>
            <a:stretch>
              <a:fillRect/>
            </a:stretch>
          </p:blipFill>
          <p:spPr bwMode="auto">
            <a:xfrm>
              <a:off x="2699542" y="4545457"/>
              <a:ext cx="1193094" cy="541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30">
              <a:extLst>
                <a:ext uri="{FF2B5EF4-FFF2-40B4-BE49-F238E27FC236}">
                  <a16:creationId xmlns:a16="http://schemas.microsoft.com/office/drawing/2014/main" id="{0B9BEC85-B8ED-47F8-B210-A22B3EB8749B}"/>
                </a:ext>
              </a:extLst>
            </p:cNvPr>
            <p:cNvSpPr txBox="1">
              <a:spLocks noChangeArrowheads="1"/>
            </p:cNvSpPr>
            <p:nvPr/>
          </p:nvSpPr>
          <p:spPr bwMode="auto">
            <a:xfrm>
              <a:off x="2729712" y="5833694"/>
              <a:ext cx="684162" cy="93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5300">
                  <a:solidFill>
                    <a:schemeClr val="tx1"/>
                  </a:solidFill>
                  <a:latin typeface="Calibri" charset="0"/>
                  <a:ea typeface="MS PGothic" charset="-128"/>
                </a:defRPr>
              </a:lvl1pPr>
              <a:lvl2pPr marL="742950" indent="-285750">
                <a:defRPr sz="5300">
                  <a:solidFill>
                    <a:schemeClr val="tx1"/>
                  </a:solidFill>
                  <a:latin typeface="Calibri" charset="0"/>
                  <a:ea typeface="MS PGothic" charset="-128"/>
                </a:defRPr>
              </a:lvl2pPr>
              <a:lvl3pPr marL="1143000" indent="-228600">
                <a:defRPr sz="5300">
                  <a:solidFill>
                    <a:schemeClr val="tx1"/>
                  </a:solidFill>
                  <a:latin typeface="Calibri" charset="0"/>
                  <a:ea typeface="MS PGothic" charset="-128"/>
                </a:defRPr>
              </a:lvl3pPr>
              <a:lvl4pPr marL="1600200" indent="-228600">
                <a:defRPr sz="5300">
                  <a:solidFill>
                    <a:schemeClr val="tx1"/>
                  </a:solidFill>
                  <a:latin typeface="Calibri" charset="0"/>
                  <a:ea typeface="MS PGothic" charset="-128"/>
                </a:defRPr>
              </a:lvl4pPr>
              <a:lvl5pPr marL="2057400" indent="-228600">
                <a:defRPr sz="5300">
                  <a:solidFill>
                    <a:schemeClr val="tx1"/>
                  </a:solidFill>
                  <a:latin typeface="Calibri" charset="0"/>
                  <a:ea typeface="MS PGothic" charset="-128"/>
                </a:defRPr>
              </a:lvl5pPr>
              <a:lvl6pPr marL="2514600" indent="-228600" defTabSz="2730500" eaLnBrk="0" fontAlgn="base" hangingPunct="0">
                <a:spcBef>
                  <a:spcPct val="0"/>
                </a:spcBef>
                <a:spcAft>
                  <a:spcPct val="0"/>
                </a:spcAft>
                <a:defRPr sz="5300">
                  <a:solidFill>
                    <a:schemeClr val="tx1"/>
                  </a:solidFill>
                  <a:latin typeface="Calibri" charset="0"/>
                  <a:ea typeface="MS PGothic" charset="-128"/>
                </a:defRPr>
              </a:lvl6pPr>
              <a:lvl7pPr marL="2971800" indent="-228600" defTabSz="2730500" eaLnBrk="0" fontAlgn="base" hangingPunct="0">
                <a:spcBef>
                  <a:spcPct val="0"/>
                </a:spcBef>
                <a:spcAft>
                  <a:spcPct val="0"/>
                </a:spcAft>
                <a:defRPr sz="5300">
                  <a:solidFill>
                    <a:schemeClr val="tx1"/>
                  </a:solidFill>
                  <a:latin typeface="Calibri" charset="0"/>
                  <a:ea typeface="MS PGothic" charset="-128"/>
                </a:defRPr>
              </a:lvl7pPr>
              <a:lvl8pPr marL="3429000" indent="-228600" defTabSz="2730500" eaLnBrk="0" fontAlgn="base" hangingPunct="0">
                <a:spcBef>
                  <a:spcPct val="0"/>
                </a:spcBef>
                <a:spcAft>
                  <a:spcPct val="0"/>
                </a:spcAft>
                <a:defRPr sz="5300">
                  <a:solidFill>
                    <a:schemeClr val="tx1"/>
                  </a:solidFill>
                  <a:latin typeface="Calibri" charset="0"/>
                  <a:ea typeface="MS PGothic" charset="-128"/>
                </a:defRPr>
              </a:lvl8pPr>
              <a:lvl9pPr marL="3886200" indent="-228600" defTabSz="2730500" eaLnBrk="0" fontAlgn="base" hangingPunct="0">
                <a:spcBef>
                  <a:spcPct val="0"/>
                </a:spcBef>
                <a:spcAft>
                  <a:spcPct val="0"/>
                </a:spcAft>
                <a:defRPr sz="5300">
                  <a:solidFill>
                    <a:schemeClr val="tx1"/>
                  </a:solidFill>
                  <a:latin typeface="Calibri" charset="0"/>
                  <a:ea typeface="MS PGothic" charset="-128"/>
                </a:defRPr>
              </a:lvl9pPr>
            </a:lstStyle>
            <a:p>
              <a:pPr defTabSz="114300" eaLnBrk="1" fontAlgn="auto" hangingPunct="1">
                <a:spcBef>
                  <a:spcPts val="0"/>
                </a:spcBef>
                <a:spcAft>
                  <a:spcPts val="0"/>
                </a:spcAft>
              </a:pPr>
              <a:r>
                <a:rPr lang="en-US" altLang="en-US" sz="600" dirty="0">
                  <a:solidFill>
                    <a:srgbClr val="000000"/>
                  </a:solidFill>
                  <a:latin typeface="Arial" charset="0"/>
                  <a:ea typeface="Arial" charset="0"/>
                  <a:cs typeface="Arial" charset="0"/>
                </a:rPr>
                <a:t>© 2017 IBM Corporation</a:t>
              </a:r>
              <a:endParaRPr lang="en-US" altLang="en-US" sz="1050" dirty="0">
                <a:solidFill>
                  <a:srgbClr val="000000"/>
                </a:solidFill>
                <a:latin typeface="Arial" charset="0"/>
                <a:ea typeface="Arial" charset="0"/>
                <a:cs typeface="Arial" charset="0"/>
              </a:endParaRPr>
            </a:p>
          </p:txBody>
        </p:sp>
        <p:grpSp>
          <p:nvGrpSpPr>
            <p:cNvPr id="46" name="Group 11">
              <a:extLst>
                <a:ext uri="{FF2B5EF4-FFF2-40B4-BE49-F238E27FC236}">
                  <a16:creationId xmlns:a16="http://schemas.microsoft.com/office/drawing/2014/main" id="{6C5B0C83-74F0-449B-AE8C-86F7B9DD82B9}"/>
                </a:ext>
              </a:extLst>
            </p:cNvPr>
            <p:cNvGrpSpPr>
              <a:grpSpLocks/>
            </p:cNvGrpSpPr>
            <p:nvPr/>
          </p:nvGrpSpPr>
          <p:grpSpPr bwMode="auto">
            <a:xfrm>
              <a:off x="2701851" y="1038385"/>
              <a:ext cx="7818233" cy="325914"/>
              <a:chOff x="4508883" y="2469792"/>
              <a:chExt cx="26415619" cy="1183243"/>
            </a:xfrm>
            <a:effectLst>
              <a:outerShdw blurRad="152400" algn="ctr" rotWithShape="0">
                <a:prstClr val="black">
                  <a:alpha val="40000"/>
                </a:prstClr>
              </a:outerShdw>
            </a:effectLst>
            <a:scene3d>
              <a:camera prst="orthographicFront">
                <a:rot lat="0" lon="0" rev="0"/>
              </a:camera>
              <a:lightRig rig="balanced" dir="t">
                <a:rot lat="0" lon="0" rev="8700000"/>
              </a:lightRig>
            </a:scene3d>
          </p:grpSpPr>
          <p:sp>
            <p:nvSpPr>
              <p:cNvPr id="167" name="Chevron 27">
                <a:extLst>
                  <a:ext uri="{FF2B5EF4-FFF2-40B4-BE49-F238E27FC236}">
                    <a16:creationId xmlns:a16="http://schemas.microsoft.com/office/drawing/2014/main" id="{21E0E3DD-F7F9-4674-B589-9A87D3B44525}"/>
                  </a:ext>
                </a:extLst>
              </p:cNvPr>
              <p:cNvSpPr/>
              <p:nvPr/>
            </p:nvSpPr>
            <p:spPr>
              <a:xfrm>
                <a:off x="8580207" y="2469792"/>
                <a:ext cx="13802732" cy="1183243"/>
              </a:xfrm>
              <a:prstGeom prst="chevron">
                <a:avLst/>
              </a:prstGeom>
              <a:solidFill>
                <a:schemeClr val="accent6">
                  <a:lumMod val="75000"/>
                </a:schemeClr>
              </a:solidFill>
              <a:ln>
                <a:noFill/>
              </a:ln>
              <a:effectLst/>
              <a:sp3d/>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698395" eaLnBrk="1" fontAlgn="auto" hangingPunct="1">
                  <a:lnSpc>
                    <a:spcPct val="95000"/>
                  </a:lnSpc>
                  <a:spcBef>
                    <a:spcPts val="0"/>
                  </a:spcBef>
                  <a:spcAft>
                    <a:spcPts val="0"/>
                  </a:spcAft>
                  <a:defRPr/>
                </a:pPr>
                <a:r>
                  <a:rPr lang="en-US" sz="900" dirty="0">
                    <a:solidFill>
                      <a:prstClr val="white"/>
                    </a:solidFill>
                    <a:latin typeface="Arial" charset="0"/>
                    <a:ea typeface="Arial" charset="0"/>
                    <a:cs typeface="Arial" charset="0"/>
                  </a:rPr>
                  <a:t>Transform to Future Operating Model</a:t>
                </a:r>
              </a:p>
            </p:txBody>
          </p:sp>
          <p:sp>
            <p:nvSpPr>
              <p:cNvPr id="168" name="Chevron 46">
                <a:extLst>
                  <a:ext uri="{FF2B5EF4-FFF2-40B4-BE49-F238E27FC236}">
                    <a16:creationId xmlns:a16="http://schemas.microsoft.com/office/drawing/2014/main" id="{047A18FB-6631-42E0-9910-6A04618D95D8}"/>
                  </a:ext>
                </a:extLst>
              </p:cNvPr>
              <p:cNvSpPr/>
              <p:nvPr/>
            </p:nvSpPr>
            <p:spPr>
              <a:xfrm>
                <a:off x="25813195" y="2469792"/>
                <a:ext cx="5111307" cy="1183243"/>
              </a:xfrm>
              <a:prstGeom prst="chevron">
                <a:avLst/>
              </a:prstGeom>
              <a:solidFill>
                <a:srgbClr val="00B0F0"/>
              </a:solidFill>
              <a:ln>
                <a:noFill/>
              </a:ln>
              <a:effectLst/>
              <a:sp3d/>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698395" eaLnBrk="1" fontAlgn="auto" hangingPunct="1">
                  <a:lnSpc>
                    <a:spcPct val="95000"/>
                  </a:lnSpc>
                  <a:spcBef>
                    <a:spcPts val="0"/>
                  </a:spcBef>
                  <a:spcAft>
                    <a:spcPts val="0"/>
                  </a:spcAft>
                  <a:defRPr/>
                </a:pPr>
                <a:r>
                  <a:rPr lang="en-US" sz="900" dirty="0">
                    <a:solidFill>
                      <a:prstClr val="white"/>
                    </a:solidFill>
                    <a:latin typeface="Arial" charset="0"/>
                    <a:ea typeface="Arial" charset="0"/>
                    <a:cs typeface="Arial" charset="0"/>
                  </a:rPr>
                  <a:t>Future</a:t>
                </a:r>
              </a:p>
            </p:txBody>
          </p:sp>
          <p:sp>
            <p:nvSpPr>
              <p:cNvPr id="169" name="Chevron 48">
                <a:extLst>
                  <a:ext uri="{FF2B5EF4-FFF2-40B4-BE49-F238E27FC236}">
                    <a16:creationId xmlns:a16="http://schemas.microsoft.com/office/drawing/2014/main" id="{35F2F5AC-0FCA-4906-B7B2-C3BD0BA1F920}"/>
                  </a:ext>
                </a:extLst>
              </p:cNvPr>
              <p:cNvSpPr/>
              <p:nvPr/>
            </p:nvSpPr>
            <p:spPr>
              <a:xfrm>
                <a:off x="21974035" y="2469792"/>
                <a:ext cx="4225347" cy="1183243"/>
              </a:xfrm>
              <a:prstGeom prst="chevron">
                <a:avLst/>
              </a:prstGeom>
              <a:solidFill>
                <a:srgbClr val="0070C0"/>
              </a:solidFill>
              <a:ln>
                <a:noFill/>
              </a:ln>
              <a:effectLst/>
              <a:sp3d/>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698395" eaLnBrk="1" fontAlgn="auto" hangingPunct="1">
                  <a:lnSpc>
                    <a:spcPct val="95000"/>
                  </a:lnSpc>
                  <a:spcBef>
                    <a:spcPts val="0"/>
                  </a:spcBef>
                  <a:spcAft>
                    <a:spcPts val="0"/>
                  </a:spcAft>
                  <a:defRPr/>
                </a:pPr>
                <a:r>
                  <a:rPr lang="en-US" sz="900" dirty="0">
                    <a:solidFill>
                      <a:prstClr val="white"/>
                    </a:solidFill>
                    <a:latin typeface="Arial" charset="0"/>
                    <a:ea typeface="Arial" charset="0"/>
                    <a:cs typeface="Arial" charset="0"/>
                  </a:rPr>
                  <a:t>Continue Transformation</a:t>
                </a:r>
              </a:p>
            </p:txBody>
          </p:sp>
          <p:sp>
            <p:nvSpPr>
              <p:cNvPr id="170" name="Pentagon 45">
                <a:extLst>
                  <a:ext uri="{FF2B5EF4-FFF2-40B4-BE49-F238E27FC236}">
                    <a16:creationId xmlns:a16="http://schemas.microsoft.com/office/drawing/2014/main" id="{E948CB63-CC61-4892-97F1-CB0F02CB98E8}"/>
                  </a:ext>
                </a:extLst>
              </p:cNvPr>
              <p:cNvSpPr/>
              <p:nvPr/>
            </p:nvSpPr>
            <p:spPr>
              <a:xfrm>
                <a:off x="4508883" y="2469792"/>
                <a:ext cx="4471071" cy="1183243"/>
              </a:xfrm>
              <a:prstGeom prst="homePlate">
                <a:avLst/>
              </a:prstGeom>
              <a:solidFill>
                <a:schemeClr val="accent2"/>
              </a:solidFill>
              <a:ln>
                <a:noFill/>
              </a:ln>
              <a:effectLst/>
              <a:sp3d/>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698395" eaLnBrk="1" fontAlgn="auto" hangingPunct="1">
                  <a:spcBef>
                    <a:spcPts val="0"/>
                  </a:spcBef>
                  <a:spcAft>
                    <a:spcPts val="0"/>
                  </a:spcAft>
                  <a:defRPr/>
                </a:pPr>
                <a:r>
                  <a:rPr lang="en-US" sz="900" dirty="0">
                    <a:solidFill>
                      <a:prstClr val="white"/>
                    </a:solidFill>
                    <a:latin typeface="Arial" charset="0"/>
                    <a:ea typeface="Arial" charset="0"/>
                    <a:cs typeface="Arial" charset="0"/>
                  </a:rPr>
                  <a:t>Today</a:t>
                </a:r>
              </a:p>
            </p:txBody>
          </p:sp>
        </p:grpSp>
        <p:sp>
          <p:nvSpPr>
            <p:cNvPr id="47" name="Pentagon 86">
              <a:extLst>
                <a:ext uri="{FF2B5EF4-FFF2-40B4-BE49-F238E27FC236}">
                  <a16:creationId xmlns:a16="http://schemas.microsoft.com/office/drawing/2014/main" id="{34ACF8A6-8783-44B0-B1AD-EB4707CCB9C5}"/>
                </a:ext>
              </a:extLst>
            </p:cNvPr>
            <p:cNvSpPr/>
            <p:nvPr/>
          </p:nvSpPr>
          <p:spPr>
            <a:xfrm>
              <a:off x="3909238" y="2023783"/>
              <a:ext cx="2186762" cy="878935"/>
            </a:xfrm>
            <a:prstGeom prst="homePlate">
              <a:avLst>
                <a:gd name="adj" fmla="val 27915"/>
              </a:avLst>
            </a:prstGeom>
            <a:no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lIns="45720" tIns="23380" rIns="11690" bIns="23380" anchor="ctr">
              <a:noAutofit/>
            </a:bodyPr>
            <a:lstStyle>
              <a:lvl1pPr marL="176213">
                <a:defRPr sz="5300">
                  <a:solidFill>
                    <a:schemeClr val="tx1"/>
                  </a:solidFill>
                  <a:latin typeface="Calibri" panose="020F0502020204030204" pitchFamily="34" charset="0"/>
                  <a:ea typeface="MS PGothic" panose="020B0600070205080204" pitchFamily="34" charset="-128"/>
                </a:defRPr>
              </a:lvl1pPr>
              <a:lvl2pPr marL="742950" indent="-285750">
                <a:defRPr sz="5300">
                  <a:solidFill>
                    <a:schemeClr val="tx1"/>
                  </a:solidFill>
                  <a:latin typeface="Calibri" panose="020F0502020204030204" pitchFamily="34" charset="0"/>
                  <a:ea typeface="MS PGothic" panose="020B0600070205080204" pitchFamily="34" charset="-128"/>
                </a:defRPr>
              </a:lvl2pPr>
              <a:lvl3pPr marL="1143000" indent="-228600">
                <a:defRPr sz="5300">
                  <a:solidFill>
                    <a:schemeClr val="tx1"/>
                  </a:solidFill>
                  <a:latin typeface="Calibri" panose="020F0502020204030204" pitchFamily="34" charset="0"/>
                  <a:ea typeface="MS PGothic" panose="020B0600070205080204" pitchFamily="34" charset="-128"/>
                </a:defRPr>
              </a:lvl3pPr>
              <a:lvl4pPr marL="1600200" indent="-228600">
                <a:defRPr sz="5300">
                  <a:solidFill>
                    <a:schemeClr val="tx1"/>
                  </a:solidFill>
                  <a:latin typeface="Calibri" panose="020F0502020204030204" pitchFamily="34" charset="0"/>
                  <a:ea typeface="MS PGothic" panose="020B0600070205080204" pitchFamily="34" charset="-128"/>
                </a:defRPr>
              </a:lvl4pPr>
              <a:lvl5pPr marL="2057400" indent="-228600">
                <a:defRPr sz="5300">
                  <a:solidFill>
                    <a:schemeClr val="tx1"/>
                  </a:solidFill>
                  <a:latin typeface="Calibri" panose="020F0502020204030204" pitchFamily="34" charset="0"/>
                  <a:ea typeface="MS PGothic" panose="020B0600070205080204" pitchFamily="34" charset="-128"/>
                </a:defRPr>
              </a:lvl5pPr>
              <a:lvl6pPr marL="2514600" indent="-228600" defTabSz="2730500" eaLnBrk="0" fontAlgn="base" hangingPunct="0">
                <a:spcBef>
                  <a:spcPct val="0"/>
                </a:spcBef>
                <a:spcAft>
                  <a:spcPct val="0"/>
                </a:spcAft>
                <a:defRPr sz="5300">
                  <a:solidFill>
                    <a:schemeClr val="tx1"/>
                  </a:solidFill>
                  <a:latin typeface="Calibri" panose="020F0502020204030204" pitchFamily="34" charset="0"/>
                  <a:ea typeface="MS PGothic" panose="020B0600070205080204" pitchFamily="34" charset="-128"/>
                </a:defRPr>
              </a:lvl6pPr>
              <a:lvl7pPr marL="2971800" indent="-228600" defTabSz="2730500" eaLnBrk="0" fontAlgn="base" hangingPunct="0">
                <a:spcBef>
                  <a:spcPct val="0"/>
                </a:spcBef>
                <a:spcAft>
                  <a:spcPct val="0"/>
                </a:spcAft>
                <a:defRPr sz="5300">
                  <a:solidFill>
                    <a:schemeClr val="tx1"/>
                  </a:solidFill>
                  <a:latin typeface="Calibri" panose="020F0502020204030204" pitchFamily="34" charset="0"/>
                  <a:ea typeface="MS PGothic" panose="020B0600070205080204" pitchFamily="34" charset="-128"/>
                </a:defRPr>
              </a:lvl7pPr>
              <a:lvl8pPr marL="3429000" indent="-228600" defTabSz="2730500" eaLnBrk="0" fontAlgn="base" hangingPunct="0">
                <a:spcBef>
                  <a:spcPct val="0"/>
                </a:spcBef>
                <a:spcAft>
                  <a:spcPct val="0"/>
                </a:spcAft>
                <a:defRPr sz="5300">
                  <a:solidFill>
                    <a:schemeClr val="tx1"/>
                  </a:solidFill>
                  <a:latin typeface="Calibri" panose="020F0502020204030204" pitchFamily="34" charset="0"/>
                  <a:ea typeface="MS PGothic" panose="020B0600070205080204" pitchFamily="34" charset="-128"/>
                </a:defRPr>
              </a:lvl8pPr>
              <a:lvl9pPr marL="3886200" indent="-228600" defTabSz="2730500" eaLnBrk="0" fontAlgn="base" hangingPunct="0">
                <a:spcBef>
                  <a:spcPct val="0"/>
                </a:spcBef>
                <a:spcAft>
                  <a:spcPct val="0"/>
                </a:spcAft>
                <a:defRPr sz="5300">
                  <a:solidFill>
                    <a:schemeClr val="tx1"/>
                  </a:solidFill>
                  <a:latin typeface="Calibri" panose="020F0502020204030204" pitchFamily="34" charset="0"/>
                  <a:ea typeface="MS PGothic" panose="020B0600070205080204" pitchFamily="34" charset="-128"/>
                </a:defRPr>
              </a:lvl9pPr>
            </a:lstStyle>
            <a:p>
              <a:pPr marL="44053" defTabSz="114300" eaLnBrk="1" fontAlgn="auto" hangingPunct="1">
                <a:spcBef>
                  <a:spcPts val="0"/>
                </a:spcBef>
                <a:spcAft>
                  <a:spcPts val="0"/>
                </a:spcAft>
                <a:defRPr/>
              </a:pPr>
              <a:r>
                <a:rPr lang="en-US" altLang="en-US" sz="700" dirty="0">
                  <a:solidFill>
                    <a:srgbClr val="000000"/>
                  </a:solidFill>
                  <a:latin typeface="Arial" charset="0"/>
                  <a:ea typeface="Arial" charset="0"/>
                  <a:cs typeface="Arial" charset="0"/>
                </a:rPr>
                <a:t>Infrastructure features a </a:t>
              </a:r>
              <a:r>
                <a:rPr lang="en-US" altLang="en-US" sz="700" b="1" dirty="0">
                  <a:solidFill>
                    <a:srgbClr val="000000"/>
                  </a:solidFill>
                  <a:latin typeface="Arial" charset="0"/>
                  <a:ea typeface="Arial" charset="0"/>
                  <a:cs typeface="Arial" charset="0"/>
                </a:rPr>
                <a:t>Private Cloud for Meijer </a:t>
              </a:r>
              <a:br>
                <a:rPr lang="en-US" altLang="en-US" sz="700" b="1" dirty="0">
                  <a:solidFill>
                    <a:srgbClr val="000000"/>
                  </a:solidFill>
                  <a:latin typeface="Arial" charset="0"/>
                  <a:ea typeface="Arial" charset="0"/>
                  <a:cs typeface="Arial" charset="0"/>
                </a:rPr>
              </a:br>
              <a:r>
                <a:rPr lang="en-US" altLang="en-US" sz="700" dirty="0">
                  <a:solidFill>
                    <a:srgbClr val="000000"/>
                  </a:solidFill>
                  <a:latin typeface="Arial" charset="0"/>
                  <a:ea typeface="Arial" charset="0"/>
                  <a:cs typeface="Arial" charset="0"/>
                </a:rPr>
                <a:t>environment orchestrated with VMware VRealize orchestration and Densify capacity planning, enabling dynamic capacity adjustments through automated monitoring and provisioning of resources. This will enable a consumption-based model and positions for effective management of hybrid cloud environments </a:t>
              </a:r>
              <a:br>
                <a:rPr lang="en-US" altLang="en-US" sz="700" dirty="0">
                  <a:solidFill>
                    <a:srgbClr val="000000"/>
                  </a:solidFill>
                  <a:latin typeface="Arial" charset="0"/>
                  <a:ea typeface="Arial" charset="0"/>
                  <a:cs typeface="Arial" charset="0"/>
                </a:rPr>
              </a:br>
              <a:r>
                <a:rPr lang="en-US" altLang="en-US" sz="700" dirty="0">
                  <a:solidFill>
                    <a:srgbClr val="000000"/>
                  </a:solidFill>
                  <a:latin typeface="Arial" charset="0"/>
                  <a:ea typeface="Arial" charset="0"/>
                  <a:cs typeface="Arial" charset="0"/>
                </a:rPr>
                <a:t>as Meijer considers future cloud technologies. </a:t>
              </a:r>
            </a:p>
          </p:txBody>
        </p:sp>
        <p:sp>
          <p:nvSpPr>
            <p:cNvPr id="48" name="Rounded Rectangle 94">
              <a:extLst>
                <a:ext uri="{FF2B5EF4-FFF2-40B4-BE49-F238E27FC236}">
                  <a16:creationId xmlns:a16="http://schemas.microsoft.com/office/drawing/2014/main" id="{E5BCC083-32E6-49DA-A48B-8329B609698F}"/>
                </a:ext>
              </a:extLst>
            </p:cNvPr>
            <p:cNvSpPr/>
            <p:nvPr/>
          </p:nvSpPr>
          <p:spPr>
            <a:xfrm>
              <a:off x="2768676" y="1825660"/>
              <a:ext cx="1064771" cy="346040"/>
            </a:xfrm>
            <a:prstGeom prst="roundRect">
              <a:avLst>
                <a:gd name="adj" fmla="val 15257"/>
              </a:avLst>
            </a:prstGeom>
            <a:noFill/>
            <a:ln>
              <a:noFill/>
            </a:ln>
            <a:effectLst/>
            <a:scene3d>
              <a:camera prst="orthographicFront"/>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tIns="23380" bIns="23380" anchor="ctr">
              <a:noAutofit/>
            </a:bodyPr>
            <a:lstStyle/>
            <a:p>
              <a:pPr algn="ctr" defTabSz="114300" eaLnBrk="1" fontAlgn="auto" hangingPunct="1">
                <a:spcBef>
                  <a:spcPts val="0"/>
                </a:spcBef>
                <a:spcAft>
                  <a:spcPts val="0"/>
                </a:spcAft>
                <a:defRPr/>
              </a:pPr>
              <a:r>
                <a:rPr lang="en-US" sz="700" dirty="0">
                  <a:solidFill>
                    <a:srgbClr val="000000"/>
                  </a:solidFill>
                  <a:latin typeface="Arial" charset="0"/>
                  <a:ea typeface="Arial" charset="0"/>
                  <a:cs typeface="Arial" charset="0"/>
                </a:rPr>
                <a:t>High average MTTR </a:t>
              </a:r>
              <a:br>
                <a:rPr lang="en-US" sz="700" dirty="0">
                  <a:solidFill>
                    <a:srgbClr val="000000"/>
                  </a:solidFill>
                  <a:latin typeface="Arial" charset="0"/>
                  <a:ea typeface="Arial" charset="0"/>
                  <a:cs typeface="Arial" charset="0"/>
                </a:rPr>
              </a:br>
              <a:r>
                <a:rPr lang="en-US" sz="700" dirty="0">
                  <a:solidFill>
                    <a:srgbClr val="000000"/>
                  </a:solidFill>
                  <a:latin typeface="Arial" charset="0"/>
                  <a:ea typeface="Arial" charset="0"/>
                  <a:cs typeface="Arial" charset="0"/>
                </a:rPr>
                <a:t>(2.6 days) for incidents </a:t>
              </a:r>
              <a:r>
                <a:rPr lang="mr-IN" sz="600" dirty="0">
                  <a:solidFill>
                    <a:srgbClr val="000000"/>
                  </a:solidFill>
                  <a:latin typeface="Arial" charset="0"/>
                  <a:ea typeface="Arial" charset="0"/>
                  <a:cs typeface="Arial" charset="0"/>
                </a:rPr>
                <a:t>–</a:t>
              </a:r>
              <a:r>
                <a:rPr lang="en-US" sz="700" dirty="0">
                  <a:solidFill>
                    <a:srgbClr val="000000"/>
                  </a:solidFill>
                  <a:latin typeface="Arial" charset="0"/>
                  <a:ea typeface="Arial" charset="0"/>
                  <a:cs typeface="Arial" charset="0"/>
                </a:rPr>
                <a:t> limited automation</a:t>
              </a:r>
            </a:p>
          </p:txBody>
        </p:sp>
        <p:sp>
          <p:nvSpPr>
            <p:cNvPr id="49" name="Rounded Rectangle 98">
              <a:extLst>
                <a:ext uri="{FF2B5EF4-FFF2-40B4-BE49-F238E27FC236}">
                  <a16:creationId xmlns:a16="http://schemas.microsoft.com/office/drawing/2014/main" id="{EEF1632C-A86A-4BEC-A894-AF29FD8A0B7E}"/>
                </a:ext>
              </a:extLst>
            </p:cNvPr>
            <p:cNvSpPr/>
            <p:nvPr/>
          </p:nvSpPr>
          <p:spPr>
            <a:xfrm>
              <a:off x="2768326" y="3516406"/>
              <a:ext cx="1058989" cy="262218"/>
            </a:xfrm>
            <a:prstGeom prst="roundRect">
              <a:avLst>
                <a:gd name="adj" fmla="val 21360"/>
              </a:avLst>
            </a:prstGeom>
            <a:noFill/>
            <a:ln>
              <a:noFill/>
            </a:ln>
            <a:effectLst/>
            <a:scene3d>
              <a:camera prst="orthographicFront"/>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tIns="23380" bIns="23380" anchor="ctr">
              <a:noAutofit/>
            </a:bodyPr>
            <a:lstStyle/>
            <a:p>
              <a:pPr algn="ctr" defTabSz="114300" eaLnBrk="1" fontAlgn="auto" hangingPunct="1">
                <a:spcBef>
                  <a:spcPts val="0"/>
                </a:spcBef>
                <a:spcAft>
                  <a:spcPts val="0"/>
                </a:spcAft>
                <a:defRPr/>
              </a:pPr>
              <a:r>
                <a:rPr lang="en-US" altLang="en-US" sz="700" dirty="0">
                  <a:solidFill>
                    <a:srgbClr val="000000"/>
                  </a:solidFill>
                  <a:latin typeface="Arial" charset="0"/>
                  <a:ea typeface="Arial" charset="0"/>
                  <a:cs typeface="Arial" charset="0"/>
                </a:rPr>
                <a:t>Limited use of cloud with integrated legacy environment</a:t>
              </a:r>
            </a:p>
          </p:txBody>
        </p:sp>
        <p:grpSp>
          <p:nvGrpSpPr>
            <p:cNvPr id="50" name="Group 19">
              <a:extLst>
                <a:ext uri="{FF2B5EF4-FFF2-40B4-BE49-F238E27FC236}">
                  <a16:creationId xmlns:a16="http://schemas.microsoft.com/office/drawing/2014/main" id="{73605823-D411-44C4-8EF4-09B08BD65BFF}"/>
                </a:ext>
              </a:extLst>
            </p:cNvPr>
            <p:cNvGrpSpPr>
              <a:grpSpLocks/>
            </p:cNvGrpSpPr>
            <p:nvPr/>
          </p:nvGrpSpPr>
          <p:grpSpPr bwMode="auto">
            <a:xfrm>
              <a:off x="3133541" y="3054746"/>
              <a:ext cx="579208" cy="419095"/>
              <a:chOff x="6186394" y="9287174"/>
              <a:chExt cx="2102200" cy="1521330"/>
            </a:xfrm>
          </p:grpSpPr>
          <p:pic>
            <p:nvPicPr>
              <p:cNvPr id="165" name="Picture 164">
                <a:extLst>
                  <a:ext uri="{FF2B5EF4-FFF2-40B4-BE49-F238E27FC236}">
                    <a16:creationId xmlns:a16="http://schemas.microsoft.com/office/drawing/2014/main" id="{E3561A04-BD54-4726-96BE-96A9E24395F4}"/>
                  </a:ext>
                </a:extLst>
              </p:cNvPr>
              <p:cNvPicPr>
                <a:picLocks noChangeAspect="1"/>
              </p:cNvPicPr>
              <p:nvPr/>
            </p:nvPicPr>
            <p:blipFill rotWithShape="1">
              <a:blip r:embed="rId6" cstate="print">
                <a:clrChange>
                  <a:clrFrom>
                    <a:srgbClr val="FFFFFD"/>
                  </a:clrFrom>
                  <a:clrTo>
                    <a:srgbClr val="FFFFFD">
                      <a:alpha val="0"/>
                    </a:srgbClr>
                  </a:clrTo>
                </a:clrChange>
                <a:duotone>
                  <a:schemeClr val="accent1">
                    <a:shade val="45000"/>
                    <a:satMod val="135000"/>
                  </a:schemeClr>
                  <a:prstClr val="white"/>
                </a:duotone>
                <a:extLst>
                  <a:ext uri="{BEBA8EAE-BF5A-486C-A8C5-ECC9F3942E4B}">
                    <a14:imgProps xmlns:a14="http://schemas.microsoft.com/office/drawing/2010/main">
                      <a14:imgLayer r:embed="rId7">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l="9689" t="25957" r="76198" b="63831"/>
              <a:stretch/>
            </p:blipFill>
            <p:spPr>
              <a:xfrm>
                <a:off x="6186394" y="9287174"/>
                <a:ext cx="2102200" cy="1521330"/>
              </a:xfrm>
              <a:prstGeom prst="rect">
                <a:avLst/>
              </a:prstGeom>
            </p:spPr>
          </p:pic>
          <p:pic>
            <p:nvPicPr>
              <p:cNvPr id="166" name="Picture 10">
                <a:extLst>
                  <a:ext uri="{FF2B5EF4-FFF2-40B4-BE49-F238E27FC236}">
                    <a16:creationId xmlns:a16="http://schemas.microsoft.com/office/drawing/2014/main" id="{F078104C-9E29-4438-8929-897D47962E58}"/>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20669" y="9597911"/>
                <a:ext cx="709612" cy="6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 name="Rounded Rectangle 109">
              <a:extLst>
                <a:ext uri="{FF2B5EF4-FFF2-40B4-BE49-F238E27FC236}">
                  <a16:creationId xmlns:a16="http://schemas.microsoft.com/office/drawing/2014/main" id="{81908418-7C97-4127-B391-83A8606799DB}"/>
                </a:ext>
              </a:extLst>
            </p:cNvPr>
            <p:cNvSpPr/>
            <p:nvPr/>
          </p:nvSpPr>
          <p:spPr>
            <a:xfrm>
              <a:off x="2768326" y="4155580"/>
              <a:ext cx="1048399" cy="362633"/>
            </a:xfrm>
            <a:prstGeom prst="roundRect">
              <a:avLst>
                <a:gd name="adj" fmla="val 15335"/>
              </a:avLst>
            </a:prstGeom>
            <a:noFill/>
            <a:ln>
              <a:noFill/>
            </a:ln>
            <a:effectLst/>
            <a:scene3d>
              <a:camera prst="orthographicFront"/>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tIns="23380" bIns="23380" anchor="ctr">
              <a:noAutofit/>
            </a:bodyPr>
            <a:lstStyle/>
            <a:p>
              <a:pPr algn="ctr" defTabSz="114300" eaLnBrk="1" fontAlgn="auto" hangingPunct="1">
                <a:spcBef>
                  <a:spcPts val="0"/>
                </a:spcBef>
                <a:spcAft>
                  <a:spcPts val="0"/>
                </a:spcAft>
                <a:defRPr/>
              </a:pPr>
              <a:r>
                <a:rPr lang="en-US" altLang="en-US" sz="700" dirty="0">
                  <a:solidFill>
                    <a:srgbClr val="000000"/>
                  </a:solidFill>
                  <a:latin typeface="Arial" charset="0"/>
                  <a:ea typeface="Arial" charset="0"/>
                  <a:cs typeface="Arial" charset="0"/>
                </a:rPr>
                <a:t>Infrastructure environment architected to 100% HA vs tiered to business priority </a:t>
              </a:r>
            </a:p>
          </p:txBody>
        </p:sp>
        <p:sp>
          <p:nvSpPr>
            <p:cNvPr id="52" name="Rounded Rectangle 113">
              <a:extLst>
                <a:ext uri="{FF2B5EF4-FFF2-40B4-BE49-F238E27FC236}">
                  <a16:creationId xmlns:a16="http://schemas.microsoft.com/office/drawing/2014/main" id="{619E7E69-39A2-45D5-8BE8-EE59AF548D03}"/>
                </a:ext>
              </a:extLst>
            </p:cNvPr>
            <p:cNvSpPr/>
            <p:nvPr/>
          </p:nvSpPr>
          <p:spPr>
            <a:xfrm>
              <a:off x="3115117" y="5058522"/>
              <a:ext cx="694413" cy="697368"/>
            </a:xfrm>
            <a:prstGeom prst="roundRect">
              <a:avLst>
                <a:gd name="adj" fmla="val 7001"/>
              </a:avLst>
            </a:prstGeom>
            <a:noFill/>
            <a:ln>
              <a:noFill/>
            </a:ln>
            <a:effectLst/>
            <a:scene3d>
              <a:camera prst="orthographicFront"/>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tIns="23380" bIns="23380" anchor="ctr">
              <a:noAutofit/>
            </a:bodyPr>
            <a:lstStyle/>
            <a:p>
              <a:pPr algn="ctr" defTabSz="114300" eaLnBrk="1" fontAlgn="auto" hangingPunct="1">
                <a:spcBef>
                  <a:spcPts val="0"/>
                </a:spcBef>
                <a:spcAft>
                  <a:spcPts val="0"/>
                </a:spcAft>
                <a:defRPr/>
              </a:pPr>
              <a:r>
                <a:rPr lang="en-US" sz="700" dirty="0">
                  <a:solidFill>
                    <a:srgbClr val="000000"/>
                  </a:solidFill>
                  <a:latin typeface="Arial" charset="0"/>
                  <a:ea typeface="Arial" charset="0"/>
                  <a:cs typeface="Arial" charset="0"/>
                </a:rPr>
                <a:t>No out-of-region Disaster Recovery infrastructure that contributes to </a:t>
              </a:r>
              <a:r>
                <a:rPr lang="en-US" sz="700" b="1" dirty="0">
                  <a:solidFill>
                    <a:srgbClr val="000000"/>
                  </a:solidFill>
                  <a:latin typeface="Arial" charset="0"/>
                  <a:ea typeface="Arial" charset="0"/>
                  <a:cs typeface="Arial" charset="0"/>
                </a:rPr>
                <a:t>higher business risk</a:t>
              </a:r>
            </a:p>
          </p:txBody>
        </p:sp>
        <p:pic>
          <p:nvPicPr>
            <p:cNvPr id="53" name="Picture 7">
              <a:extLst>
                <a:ext uri="{FF2B5EF4-FFF2-40B4-BE49-F238E27FC236}">
                  <a16:creationId xmlns:a16="http://schemas.microsoft.com/office/drawing/2014/main" id="{A77D327C-C845-4D70-8B8A-71AD2F7981BD}"/>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53490" b="68219"/>
            <a:stretch>
              <a:fillRect/>
            </a:stretch>
          </p:blipFill>
          <p:spPr bwMode="auto">
            <a:xfrm>
              <a:off x="2676765" y="5064173"/>
              <a:ext cx="502214" cy="372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Freeform 107">
              <a:extLst>
                <a:ext uri="{FF2B5EF4-FFF2-40B4-BE49-F238E27FC236}">
                  <a16:creationId xmlns:a16="http://schemas.microsoft.com/office/drawing/2014/main" id="{83E15930-1C24-4233-80AB-BBC421D96D32}"/>
                </a:ext>
              </a:extLst>
            </p:cNvPr>
            <p:cNvSpPr/>
            <p:nvPr/>
          </p:nvSpPr>
          <p:spPr>
            <a:xfrm>
              <a:off x="7881339" y="1358351"/>
              <a:ext cx="182425" cy="442553"/>
            </a:xfrm>
            <a:custGeom>
              <a:avLst/>
              <a:gdLst>
                <a:gd name="connsiteX0" fmla="*/ 247477 w 661364"/>
                <a:gd name="connsiteY0" fmla="*/ 0 h 1471027"/>
                <a:gd name="connsiteX1" fmla="*/ 661364 w 661364"/>
                <a:gd name="connsiteY1" fmla="*/ 735514 h 1471027"/>
                <a:gd name="connsiteX2" fmla="*/ 247477 w 661364"/>
                <a:gd name="connsiteY2" fmla="*/ 1471027 h 1471027"/>
                <a:gd name="connsiteX3" fmla="*/ 247477 w 661364"/>
                <a:gd name="connsiteY3" fmla="*/ 1274718 h 1471027"/>
                <a:gd name="connsiteX4" fmla="*/ 0 w 661364"/>
                <a:gd name="connsiteY4" fmla="*/ 1274718 h 1471027"/>
                <a:gd name="connsiteX5" fmla="*/ 0 w 661364"/>
                <a:gd name="connsiteY5" fmla="*/ 196309 h 1471027"/>
                <a:gd name="connsiteX6" fmla="*/ 247477 w 661364"/>
                <a:gd name="connsiteY6" fmla="*/ 196309 h 1471027"/>
                <a:gd name="connsiteX7" fmla="*/ 247477 w 661364"/>
                <a:gd name="connsiteY7" fmla="*/ 0 h 147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364" h="1471027">
                  <a:moveTo>
                    <a:pt x="247477" y="0"/>
                  </a:moveTo>
                  <a:lnTo>
                    <a:pt x="661364" y="735514"/>
                  </a:lnTo>
                  <a:lnTo>
                    <a:pt x="247477" y="1471027"/>
                  </a:lnTo>
                  <a:lnTo>
                    <a:pt x="247477" y="1274718"/>
                  </a:lnTo>
                  <a:lnTo>
                    <a:pt x="0" y="1274718"/>
                  </a:lnTo>
                  <a:lnTo>
                    <a:pt x="0" y="196309"/>
                  </a:lnTo>
                  <a:lnTo>
                    <a:pt x="247477" y="196309"/>
                  </a:lnTo>
                  <a:lnTo>
                    <a:pt x="247477" y="0"/>
                  </a:lnTo>
                  <a:close/>
                </a:path>
              </a:pathLst>
            </a:custGeom>
            <a:solidFill>
              <a:srgbClr val="0070C0"/>
            </a:solid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698395" eaLnBrk="1" fontAlgn="auto" hangingPunct="1">
                <a:spcBef>
                  <a:spcPts val="0"/>
                </a:spcBef>
                <a:spcAft>
                  <a:spcPts val="0"/>
                </a:spcAft>
                <a:defRPr/>
              </a:pPr>
              <a:endParaRPr lang="en-US" sz="900" dirty="0">
                <a:solidFill>
                  <a:prstClr val="white"/>
                </a:solidFill>
                <a:latin typeface="Arial" charset="0"/>
                <a:ea typeface="Arial" charset="0"/>
                <a:cs typeface="Arial" charset="0"/>
              </a:endParaRPr>
            </a:p>
          </p:txBody>
        </p:sp>
        <p:sp>
          <p:nvSpPr>
            <p:cNvPr id="55" name="Freeform 115">
              <a:extLst>
                <a:ext uri="{FF2B5EF4-FFF2-40B4-BE49-F238E27FC236}">
                  <a16:creationId xmlns:a16="http://schemas.microsoft.com/office/drawing/2014/main" id="{68B90CA1-7CBC-4BD3-942D-8C41AF8AF90F}"/>
                </a:ext>
              </a:extLst>
            </p:cNvPr>
            <p:cNvSpPr/>
            <p:nvPr/>
          </p:nvSpPr>
          <p:spPr>
            <a:xfrm>
              <a:off x="7815118" y="5805853"/>
              <a:ext cx="72868" cy="139238"/>
            </a:xfrm>
            <a:custGeom>
              <a:avLst/>
              <a:gdLst>
                <a:gd name="connsiteX0" fmla="*/ 290286 w 290286"/>
                <a:gd name="connsiteY0" fmla="*/ 493486 h 493486"/>
                <a:gd name="connsiteX1" fmla="*/ 275771 w 290286"/>
                <a:gd name="connsiteY1" fmla="*/ 217714 h 493486"/>
                <a:gd name="connsiteX2" fmla="*/ 0 w 290286"/>
                <a:gd name="connsiteY2" fmla="*/ 0 h 493486"/>
                <a:gd name="connsiteX3" fmla="*/ 290286 w 290286"/>
                <a:gd name="connsiteY3" fmla="*/ 493486 h 493486"/>
                <a:gd name="connsiteX0" fmla="*/ 290286 w 322194"/>
                <a:gd name="connsiteY0" fmla="*/ 493486 h 493486"/>
                <a:gd name="connsiteX1" fmla="*/ 322194 w 322194"/>
                <a:gd name="connsiteY1" fmla="*/ 202240 h 493486"/>
                <a:gd name="connsiteX2" fmla="*/ 0 w 322194"/>
                <a:gd name="connsiteY2" fmla="*/ 0 h 493486"/>
                <a:gd name="connsiteX3" fmla="*/ 290286 w 322194"/>
                <a:gd name="connsiteY3" fmla="*/ 493486 h 493486"/>
              </a:gdLst>
              <a:ahLst/>
              <a:cxnLst>
                <a:cxn ang="0">
                  <a:pos x="connsiteX0" y="connsiteY0"/>
                </a:cxn>
                <a:cxn ang="0">
                  <a:pos x="connsiteX1" y="connsiteY1"/>
                </a:cxn>
                <a:cxn ang="0">
                  <a:pos x="connsiteX2" y="connsiteY2"/>
                </a:cxn>
                <a:cxn ang="0">
                  <a:pos x="connsiteX3" y="connsiteY3"/>
                </a:cxn>
              </a:cxnLst>
              <a:rect l="l" t="t" r="r" b="b"/>
              <a:pathLst>
                <a:path w="322194" h="493486">
                  <a:moveTo>
                    <a:pt x="290286" y="493486"/>
                  </a:moveTo>
                  <a:lnTo>
                    <a:pt x="322194" y="202240"/>
                  </a:lnTo>
                  <a:lnTo>
                    <a:pt x="0" y="0"/>
                  </a:lnTo>
                  <a:lnTo>
                    <a:pt x="290286" y="493486"/>
                  </a:lnTo>
                  <a:close/>
                </a:path>
              </a:pathLst>
            </a:custGeom>
            <a:solidFill>
              <a:srgbClr val="0070C0"/>
            </a:solid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698395" eaLnBrk="1" fontAlgn="auto" hangingPunct="1">
                <a:spcBef>
                  <a:spcPts val="0"/>
                </a:spcBef>
                <a:spcAft>
                  <a:spcPts val="0"/>
                </a:spcAft>
                <a:defRPr/>
              </a:pPr>
              <a:endParaRPr lang="en-US" sz="900" dirty="0">
                <a:solidFill>
                  <a:prstClr val="white"/>
                </a:solidFill>
                <a:latin typeface="Arial" charset="0"/>
                <a:ea typeface="Arial" charset="0"/>
                <a:cs typeface="Arial" charset="0"/>
              </a:endParaRPr>
            </a:p>
          </p:txBody>
        </p:sp>
        <p:sp>
          <p:nvSpPr>
            <p:cNvPr id="56" name="Rectangle 55">
              <a:extLst>
                <a:ext uri="{FF2B5EF4-FFF2-40B4-BE49-F238E27FC236}">
                  <a16:creationId xmlns:a16="http://schemas.microsoft.com/office/drawing/2014/main" id="{C4FAB5BF-0816-4F0A-B8F2-C1C5DF201F10}"/>
                </a:ext>
              </a:extLst>
            </p:cNvPr>
            <p:cNvSpPr/>
            <p:nvPr/>
          </p:nvSpPr>
          <p:spPr>
            <a:xfrm>
              <a:off x="4110296" y="1392897"/>
              <a:ext cx="3585904" cy="526619"/>
            </a:xfrm>
            <a:prstGeom prst="rect">
              <a:avLst/>
            </a:prstGeom>
          </p:spPr>
          <p:txBody>
            <a:bodyPr wrap="square">
              <a:noAutofit/>
            </a:bodyPr>
            <a:lstStyle/>
            <a:p>
              <a:pPr defTabSz="114300" eaLnBrk="1" fontAlgn="auto" hangingPunct="1">
                <a:spcBef>
                  <a:spcPts val="0"/>
                </a:spcBef>
                <a:spcAft>
                  <a:spcPts val="0"/>
                </a:spcAft>
                <a:defRPr/>
              </a:pPr>
              <a:r>
                <a:rPr lang="en-US" sz="800" b="1" dirty="0">
                  <a:solidFill>
                    <a:prstClr val="black"/>
                  </a:solidFill>
                  <a:ea typeface="Arial" charset="0"/>
                  <a:cs typeface="Arial" charset="0"/>
                </a:rPr>
                <a:t>Leverage Meijer’s investment in 985 for production and test midrange workloads while introducing an IBM out-of-region Disaster Recovery capability</a:t>
              </a:r>
            </a:p>
            <a:p>
              <a:pPr marL="87667" indent="-87667" defTabSz="114300" eaLnBrk="1" fontAlgn="auto" hangingPunct="1">
                <a:spcBef>
                  <a:spcPts val="0"/>
                </a:spcBef>
                <a:spcAft>
                  <a:spcPts val="0"/>
                </a:spcAft>
                <a:buFont typeface="Arial" panose="020B0604020202020204" pitchFamily="34" charset="0"/>
                <a:buChar char="•"/>
                <a:defRPr/>
              </a:pPr>
              <a:r>
                <a:rPr lang="en-US" sz="700" dirty="0">
                  <a:solidFill>
                    <a:prstClr val="black"/>
                  </a:solidFill>
                  <a:ea typeface="Arial" charset="0"/>
                  <a:cs typeface="Arial" charset="0"/>
                </a:rPr>
                <a:t>Move assets from 982 to 985 and cluster by tier</a:t>
              </a:r>
            </a:p>
            <a:p>
              <a:pPr marL="87667" indent="-87667" defTabSz="114300" eaLnBrk="1" fontAlgn="auto" hangingPunct="1">
                <a:spcBef>
                  <a:spcPts val="0"/>
                </a:spcBef>
                <a:spcAft>
                  <a:spcPts val="0"/>
                </a:spcAft>
                <a:buFont typeface="Arial" panose="020B0604020202020204" pitchFamily="34" charset="0"/>
                <a:buChar char="•"/>
                <a:defRPr/>
              </a:pPr>
              <a:r>
                <a:rPr lang="en-US" sz="700" dirty="0">
                  <a:solidFill>
                    <a:prstClr val="black"/>
                  </a:solidFill>
                  <a:ea typeface="Arial" charset="0"/>
                  <a:cs typeface="Arial" charset="0"/>
                </a:rPr>
                <a:t>Migrate Mainframe to IBM zCloud</a:t>
              </a:r>
            </a:p>
            <a:p>
              <a:pPr marL="87667" indent="-87667" defTabSz="114300" eaLnBrk="1" fontAlgn="auto" hangingPunct="1">
                <a:spcBef>
                  <a:spcPts val="0"/>
                </a:spcBef>
                <a:spcAft>
                  <a:spcPts val="0"/>
                </a:spcAft>
                <a:buFont typeface="Arial" panose="020B0604020202020204" pitchFamily="34" charset="0"/>
                <a:buChar char="•"/>
                <a:defRPr/>
              </a:pPr>
              <a:r>
                <a:rPr lang="en-US" sz="700" dirty="0">
                  <a:solidFill>
                    <a:prstClr val="black"/>
                  </a:solidFill>
                  <a:ea typeface="Arial" charset="0"/>
                  <a:cs typeface="Arial" charset="0"/>
                </a:rPr>
                <a:t>Create out-of-region DR in IBM Raleigh, NC for workloads</a:t>
              </a:r>
            </a:p>
            <a:p>
              <a:pPr marL="87667" indent="-87667" defTabSz="114300" eaLnBrk="1" fontAlgn="auto" hangingPunct="1">
                <a:spcBef>
                  <a:spcPts val="0"/>
                </a:spcBef>
                <a:spcAft>
                  <a:spcPts val="0"/>
                </a:spcAft>
                <a:buFont typeface="Arial" panose="020B0604020202020204" pitchFamily="34" charset="0"/>
                <a:buChar char="•"/>
                <a:defRPr/>
              </a:pPr>
              <a:r>
                <a:rPr lang="en-US" sz="700" dirty="0">
                  <a:solidFill>
                    <a:prstClr val="black"/>
                  </a:solidFill>
                  <a:ea typeface="Arial" charset="0"/>
                  <a:cs typeface="Arial" charset="0"/>
                </a:rPr>
                <a:t>Complement Meijer tooling with IBM</a:t>
              </a:r>
            </a:p>
          </p:txBody>
        </p:sp>
        <p:sp>
          <p:nvSpPr>
            <p:cNvPr id="57" name="Rectangle 125">
              <a:extLst>
                <a:ext uri="{FF2B5EF4-FFF2-40B4-BE49-F238E27FC236}">
                  <a16:creationId xmlns:a16="http://schemas.microsoft.com/office/drawing/2014/main" id="{FB120FB8-1288-43A2-AD4C-8D9E7304CF76}"/>
                </a:ext>
              </a:extLst>
            </p:cNvPr>
            <p:cNvSpPr>
              <a:spLocks noChangeArrowheads="1"/>
            </p:cNvSpPr>
            <p:nvPr/>
          </p:nvSpPr>
          <p:spPr bwMode="auto">
            <a:xfrm>
              <a:off x="6228016" y="4144635"/>
              <a:ext cx="1340403" cy="133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sz="5300">
                  <a:solidFill>
                    <a:schemeClr val="tx1"/>
                  </a:solidFill>
                  <a:latin typeface="Calibri" charset="0"/>
                  <a:ea typeface="MS PGothic" charset="-128"/>
                </a:defRPr>
              </a:lvl1pPr>
              <a:lvl2pPr marL="742950" indent="-285750">
                <a:defRPr sz="5300">
                  <a:solidFill>
                    <a:schemeClr val="tx1"/>
                  </a:solidFill>
                  <a:latin typeface="Calibri" charset="0"/>
                  <a:ea typeface="MS PGothic" charset="-128"/>
                </a:defRPr>
              </a:lvl2pPr>
              <a:lvl3pPr marL="1143000" indent="-228600">
                <a:defRPr sz="5300">
                  <a:solidFill>
                    <a:schemeClr val="tx1"/>
                  </a:solidFill>
                  <a:latin typeface="Calibri" charset="0"/>
                  <a:ea typeface="MS PGothic" charset="-128"/>
                </a:defRPr>
              </a:lvl3pPr>
              <a:lvl4pPr marL="1600200" indent="-228600">
                <a:defRPr sz="5300">
                  <a:solidFill>
                    <a:schemeClr val="tx1"/>
                  </a:solidFill>
                  <a:latin typeface="Calibri" charset="0"/>
                  <a:ea typeface="MS PGothic" charset="-128"/>
                </a:defRPr>
              </a:lvl4pPr>
              <a:lvl5pPr marL="2057400" indent="-228600">
                <a:defRPr sz="5300">
                  <a:solidFill>
                    <a:schemeClr val="tx1"/>
                  </a:solidFill>
                  <a:latin typeface="Calibri" charset="0"/>
                  <a:ea typeface="MS PGothic" charset="-128"/>
                </a:defRPr>
              </a:lvl5pPr>
              <a:lvl6pPr marL="2514600" indent="-228600" defTabSz="2730500" eaLnBrk="0" fontAlgn="base" hangingPunct="0">
                <a:spcBef>
                  <a:spcPct val="0"/>
                </a:spcBef>
                <a:spcAft>
                  <a:spcPct val="0"/>
                </a:spcAft>
                <a:defRPr sz="5300">
                  <a:solidFill>
                    <a:schemeClr val="tx1"/>
                  </a:solidFill>
                  <a:latin typeface="Calibri" charset="0"/>
                  <a:ea typeface="MS PGothic" charset="-128"/>
                </a:defRPr>
              </a:lvl6pPr>
              <a:lvl7pPr marL="2971800" indent="-228600" defTabSz="2730500" eaLnBrk="0" fontAlgn="base" hangingPunct="0">
                <a:spcBef>
                  <a:spcPct val="0"/>
                </a:spcBef>
                <a:spcAft>
                  <a:spcPct val="0"/>
                </a:spcAft>
                <a:defRPr sz="5300">
                  <a:solidFill>
                    <a:schemeClr val="tx1"/>
                  </a:solidFill>
                  <a:latin typeface="Calibri" charset="0"/>
                  <a:ea typeface="MS PGothic" charset="-128"/>
                </a:defRPr>
              </a:lvl7pPr>
              <a:lvl8pPr marL="3429000" indent="-228600" defTabSz="2730500" eaLnBrk="0" fontAlgn="base" hangingPunct="0">
                <a:spcBef>
                  <a:spcPct val="0"/>
                </a:spcBef>
                <a:spcAft>
                  <a:spcPct val="0"/>
                </a:spcAft>
                <a:defRPr sz="5300">
                  <a:solidFill>
                    <a:schemeClr val="tx1"/>
                  </a:solidFill>
                  <a:latin typeface="Calibri" charset="0"/>
                  <a:ea typeface="MS PGothic" charset="-128"/>
                </a:defRPr>
              </a:lvl8pPr>
              <a:lvl9pPr marL="3886200" indent="-228600" defTabSz="2730500" eaLnBrk="0" fontAlgn="base" hangingPunct="0">
                <a:spcBef>
                  <a:spcPct val="0"/>
                </a:spcBef>
                <a:spcAft>
                  <a:spcPct val="0"/>
                </a:spcAft>
                <a:defRPr sz="5300">
                  <a:solidFill>
                    <a:schemeClr val="tx1"/>
                  </a:solidFill>
                  <a:latin typeface="Calibri" charset="0"/>
                  <a:ea typeface="MS PGothic" charset="-128"/>
                </a:defRPr>
              </a:lvl9pPr>
            </a:lstStyle>
            <a:p>
              <a:pPr algn="ctr" defTabSz="114300" eaLnBrk="1" fontAlgn="auto" hangingPunct="1">
                <a:spcBef>
                  <a:spcPts val="0"/>
                </a:spcBef>
                <a:spcAft>
                  <a:spcPts val="0"/>
                </a:spcAft>
              </a:pPr>
              <a:r>
                <a:rPr lang="en-US" altLang="en-US" sz="800" b="1" dirty="0">
                  <a:solidFill>
                    <a:prstClr val="black"/>
                  </a:solidFill>
                  <a:latin typeface="Arial" charset="0"/>
                  <a:ea typeface="Arial" charset="0"/>
                  <a:cs typeface="Arial" charset="0"/>
                </a:rPr>
                <a:t>Transformation Initiatives</a:t>
              </a:r>
              <a:endParaRPr lang="en-US" altLang="en-US" sz="800" dirty="0">
                <a:solidFill>
                  <a:prstClr val="black"/>
                </a:solidFill>
                <a:latin typeface="Arial" charset="0"/>
                <a:ea typeface="Arial" charset="0"/>
                <a:cs typeface="Arial" charset="0"/>
              </a:endParaRPr>
            </a:p>
          </p:txBody>
        </p:sp>
        <p:sp>
          <p:nvSpPr>
            <p:cNvPr id="58" name="Freeform 130">
              <a:extLst>
                <a:ext uri="{FF2B5EF4-FFF2-40B4-BE49-F238E27FC236}">
                  <a16:creationId xmlns:a16="http://schemas.microsoft.com/office/drawing/2014/main" id="{4E39EF80-ABA4-4A19-8258-E8E5B3C3EB1E}"/>
                </a:ext>
              </a:extLst>
            </p:cNvPr>
            <p:cNvSpPr/>
            <p:nvPr/>
          </p:nvSpPr>
          <p:spPr>
            <a:xfrm>
              <a:off x="8999830" y="1352883"/>
              <a:ext cx="182425" cy="442553"/>
            </a:xfrm>
            <a:custGeom>
              <a:avLst/>
              <a:gdLst>
                <a:gd name="connsiteX0" fmla="*/ 247477 w 661364"/>
                <a:gd name="connsiteY0" fmla="*/ 0 h 1471027"/>
                <a:gd name="connsiteX1" fmla="*/ 661364 w 661364"/>
                <a:gd name="connsiteY1" fmla="*/ 735514 h 1471027"/>
                <a:gd name="connsiteX2" fmla="*/ 247477 w 661364"/>
                <a:gd name="connsiteY2" fmla="*/ 1471027 h 1471027"/>
                <a:gd name="connsiteX3" fmla="*/ 247477 w 661364"/>
                <a:gd name="connsiteY3" fmla="*/ 1274718 h 1471027"/>
                <a:gd name="connsiteX4" fmla="*/ 0 w 661364"/>
                <a:gd name="connsiteY4" fmla="*/ 1274718 h 1471027"/>
                <a:gd name="connsiteX5" fmla="*/ 0 w 661364"/>
                <a:gd name="connsiteY5" fmla="*/ 196309 h 1471027"/>
                <a:gd name="connsiteX6" fmla="*/ 247477 w 661364"/>
                <a:gd name="connsiteY6" fmla="*/ 196309 h 1471027"/>
                <a:gd name="connsiteX7" fmla="*/ 247477 w 661364"/>
                <a:gd name="connsiteY7" fmla="*/ 0 h 147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364" h="1471027">
                  <a:moveTo>
                    <a:pt x="247477" y="0"/>
                  </a:moveTo>
                  <a:lnTo>
                    <a:pt x="661364" y="735514"/>
                  </a:lnTo>
                  <a:lnTo>
                    <a:pt x="247477" y="1471027"/>
                  </a:lnTo>
                  <a:lnTo>
                    <a:pt x="247477" y="1274718"/>
                  </a:lnTo>
                  <a:lnTo>
                    <a:pt x="0" y="1274718"/>
                  </a:lnTo>
                  <a:lnTo>
                    <a:pt x="0" y="196309"/>
                  </a:lnTo>
                  <a:lnTo>
                    <a:pt x="247477" y="196309"/>
                  </a:lnTo>
                  <a:lnTo>
                    <a:pt x="247477" y="0"/>
                  </a:lnTo>
                  <a:close/>
                </a:path>
              </a:pathLst>
            </a:custGeom>
            <a:solidFill>
              <a:srgbClr val="00B0F0"/>
            </a:solid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698395" eaLnBrk="1" fontAlgn="auto" hangingPunct="1">
                <a:spcBef>
                  <a:spcPts val="0"/>
                </a:spcBef>
                <a:spcAft>
                  <a:spcPts val="0"/>
                </a:spcAft>
                <a:defRPr/>
              </a:pPr>
              <a:endParaRPr lang="en-US" sz="900" dirty="0">
                <a:solidFill>
                  <a:prstClr val="white"/>
                </a:solidFill>
                <a:latin typeface="Arial" charset="0"/>
                <a:ea typeface="Arial" charset="0"/>
                <a:cs typeface="Arial" charset="0"/>
              </a:endParaRPr>
            </a:p>
          </p:txBody>
        </p:sp>
        <p:sp>
          <p:nvSpPr>
            <p:cNvPr id="59" name="Freeform 132">
              <a:extLst>
                <a:ext uri="{FF2B5EF4-FFF2-40B4-BE49-F238E27FC236}">
                  <a16:creationId xmlns:a16="http://schemas.microsoft.com/office/drawing/2014/main" id="{D7555747-C243-4ABD-9B1E-6C5EBC4348E0}"/>
                </a:ext>
              </a:extLst>
            </p:cNvPr>
            <p:cNvSpPr/>
            <p:nvPr/>
          </p:nvSpPr>
          <p:spPr>
            <a:xfrm>
              <a:off x="8933609" y="5805148"/>
              <a:ext cx="72868" cy="139238"/>
            </a:xfrm>
            <a:custGeom>
              <a:avLst/>
              <a:gdLst>
                <a:gd name="connsiteX0" fmla="*/ 290286 w 290286"/>
                <a:gd name="connsiteY0" fmla="*/ 493486 h 493486"/>
                <a:gd name="connsiteX1" fmla="*/ 275771 w 290286"/>
                <a:gd name="connsiteY1" fmla="*/ 217714 h 493486"/>
                <a:gd name="connsiteX2" fmla="*/ 0 w 290286"/>
                <a:gd name="connsiteY2" fmla="*/ 0 h 493486"/>
                <a:gd name="connsiteX3" fmla="*/ 290286 w 290286"/>
                <a:gd name="connsiteY3" fmla="*/ 493486 h 493486"/>
                <a:gd name="connsiteX0" fmla="*/ 290286 w 322194"/>
                <a:gd name="connsiteY0" fmla="*/ 493486 h 493486"/>
                <a:gd name="connsiteX1" fmla="*/ 322194 w 322194"/>
                <a:gd name="connsiteY1" fmla="*/ 202240 h 493486"/>
                <a:gd name="connsiteX2" fmla="*/ 0 w 322194"/>
                <a:gd name="connsiteY2" fmla="*/ 0 h 493486"/>
                <a:gd name="connsiteX3" fmla="*/ 290286 w 322194"/>
                <a:gd name="connsiteY3" fmla="*/ 493486 h 493486"/>
              </a:gdLst>
              <a:ahLst/>
              <a:cxnLst>
                <a:cxn ang="0">
                  <a:pos x="connsiteX0" y="connsiteY0"/>
                </a:cxn>
                <a:cxn ang="0">
                  <a:pos x="connsiteX1" y="connsiteY1"/>
                </a:cxn>
                <a:cxn ang="0">
                  <a:pos x="connsiteX2" y="connsiteY2"/>
                </a:cxn>
                <a:cxn ang="0">
                  <a:pos x="connsiteX3" y="connsiteY3"/>
                </a:cxn>
              </a:cxnLst>
              <a:rect l="l" t="t" r="r" b="b"/>
              <a:pathLst>
                <a:path w="322194" h="493486">
                  <a:moveTo>
                    <a:pt x="290286" y="493486"/>
                  </a:moveTo>
                  <a:lnTo>
                    <a:pt x="322194" y="202240"/>
                  </a:lnTo>
                  <a:lnTo>
                    <a:pt x="0" y="0"/>
                  </a:lnTo>
                  <a:lnTo>
                    <a:pt x="290286" y="493486"/>
                  </a:lnTo>
                  <a:close/>
                </a:path>
              </a:pathLst>
            </a:custGeom>
            <a:solidFill>
              <a:srgbClr val="00B0F0"/>
            </a:solid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698395" eaLnBrk="1" fontAlgn="auto" hangingPunct="1">
                <a:spcBef>
                  <a:spcPts val="0"/>
                </a:spcBef>
                <a:spcAft>
                  <a:spcPts val="0"/>
                </a:spcAft>
                <a:defRPr/>
              </a:pPr>
              <a:endParaRPr lang="en-US" sz="900" dirty="0">
                <a:solidFill>
                  <a:prstClr val="white"/>
                </a:solidFill>
                <a:latin typeface="Arial" charset="0"/>
                <a:ea typeface="Arial" charset="0"/>
                <a:cs typeface="Arial" charset="0"/>
              </a:endParaRPr>
            </a:p>
          </p:txBody>
        </p:sp>
        <p:sp>
          <p:nvSpPr>
            <p:cNvPr id="60" name="Rounded Rectangle 135">
              <a:extLst>
                <a:ext uri="{FF2B5EF4-FFF2-40B4-BE49-F238E27FC236}">
                  <a16:creationId xmlns:a16="http://schemas.microsoft.com/office/drawing/2014/main" id="{73339415-91A9-495E-9AF8-27FB5AA51B79}"/>
                </a:ext>
              </a:extLst>
            </p:cNvPr>
            <p:cNvSpPr/>
            <p:nvPr/>
          </p:nvSpPr>
          <p:spPr>
            <a:xfrm>
              <a:off x="7964666" y="4155142"/>
              <a:ext cx="970652" cy="853889"/>
            </a:xfrm>
            <a:prstGeom prst="roundRect">
              <a:avLst>
                <a:gd name="adj" fmla="val 6823"/>
              </a:avLst>
            </a:prstGeom>
            <a:no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lIns="45720" tIns="23380" rIns="45720" bIns="23380" anchor="ctr">
              <a:noAutofit/>
            </a:bodyPr>
            <a:lstStyle/>
            <a:p>
              <a:pPr algn="ctr" defTabSz="114300" eaLnBrk="1" fontAlgn="auto" hangingPunct="1">
                <a:spcBef>
                  <a:spcPts val="0"/>
                </a:spcBef>
                <a:spcAft>
                  <a:spcPts val="0"/>
                </a:spcAft>
                <a:defRPr/>
              </a:pPr>
              <a:r>
                <a:rPr lang="en-US" sz="700" b="1" dirty="0">
                  <a:solidFill>
                    <a:srgbClr val="000000"/>
                  </a:solidFill>
                  <a:latin typeface="Arial" charset="0"/>
                  <a:ea typeface="Arial" charset="0"/>
                  <a:cs typeface="Arial" charset="0"/>
                </a:rPr>
                <a:t>Implementation of </a:t>
              </a:r>
              <a:br>
                <a:rPr lang="en-US" sz="700" b="1" dirty="0">
                  <a:solidFill>
                    <a:srgbClr val="000000"/>
                  </a:solidFill>
                  <a:latin typeface="Arial" charset="0"/>
                  <a:ea typeface="Arial" charset="0"/>
                  <a:cs typeface="Arial" charset="0"/>
                </a:rPr>
              </a:br>
              <a:r>
                <a:rPr lang="en-US" sz="700" b="1" dirty="0">
                  <a:solidFill>
                    <a:srgbClr val="000000"/>
                  </a:solidFill>
                  <a:latin typeface="Arial" charset="0"/>
                  <a:ea typeface="Arial" charset="0"/>
                  <a:cs typeface="Arial" charset="0"/>
                </a:rPr>
                <a:t>IBMs Cloud Brokerage solution </a:t>
              </a:r>
              <a:r>
                <a:rPr lang="en-US" sz="700" dirty="0">
                  <a:solidFill>
                    <a:srgbClr val="000000"/>
                  </a:solidFill>
                  <a:latin typeface="Arial" charset="0"/>
                  <a:ea typeface="Arial" charset="0"/>
                  <a:cs typeface="Arial" charset="0"/>
                </a:rPr>
                <a:t>for the distribution of workloads based on cloud provider profiles and cost provided via a service catalog</a:t>
              </a:r>
            </a:p>
          </p:txBody>
        </p:sp>
        <p:sp>
          <p:nvSpPr>
            <p:cNvPr id="61" name="Rounded Rectangle 144">
              <a:extLst>
                <a:ext uri="{FF2B5EF4-FFF2-40B4-BE49-F238E27FC236}">
                  <a16:creationId xmlns:a16="http://schemas.microsoft.com/office/drawing/2014/main" id="{A78DF2D8-CCBD-411E-BEFD-D43118101CAD}"/>
                </a:ext>
              </a:extLst>
            </p:cNvPr>
            <p:cNvSpPr/>
            <p:nvPr/>
          </p:nvSpPr>
          <p:spPr>
            <a:xfrm>
              <a:off x="9081248" y="4168590"/>
              <a:ext cx="1365276" cy="470647"/>
            </a:xfrm>
            <a:prstGeom prst="roundRect">
              <a:avLst>
                <a:gd name="adj" fmla="val 10456"/>
              </a:avLst>
            </a:prstGeom>
            <a:no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tIns="23380" bIns="23380" anchor="ctr">
              <a:noAutofit/>
            </a:bodyPr>
            <a:lstStyle/>
            <a:p>
              <a:pPr algn="ctr" defTabSz="114300" eaLnBrk="1" fontAlgn="auto" hangingPunct="1">
                <a:spcBef>
                  <a:spcPts val="0"/>
                </a:spcBef>
                <a:spcAft>
                  <a:spcPts val="0"/>
                </a:spcAft>
                <a:defRPr/>
              </a:pPr>
              <a:r>
                <a:rPr lang="en-US" sz="700" dirty="0">
                  <a:solidFill>
                    <a:srgbClr val="000000"/>
                  </a:solidFill>
                  <a:latin typeface="Arial" charset="0"/>
                  <a:ea typeface="Arial" charset="0"/>
                  <a:cs typeface="Arial" charset="0"/>
                </a:rPr>
                <a:t>Leverage both hybrid cloud and advanced cognitive automation for delivery model to drive efficiencies and added business value</a:t>
              </a:r>
            </a:p>
          </p:txBody>
        </p:sp>
        <p:sp>
          <p:nvSpPr>
            <p:cNvPr id="62" name="Rounded Rectangle 149">
              <a:extLst>
                <a:ext uri="{FF2B5EF4-FFF2-40B4-BE49-F238E27FC236}">
                  <a16:creationId xmlns:a16="http://schemas.microsoft.com/office/drawing/2014/main" id="{5FC0FC54-6E9B-4694-AB1D-5E874BC03E1F}"/>
                </a:ext>
              </a:extLst>
            </p:cNvPr>
            <p:cNvSpPr/>
            <p:nvPr/>
          </p:nvSpPr>
          <p:spPr>
            <a:xfrm>
              <a:off x="9081249" y="4684933"/>
              <a:ext cx="1352719" cy="523180"/>
            </a:xfrm>
            <a:prstGeom prst="roundRect">
              <a:avLst>
                <a:gd name="adj" fmla="val 12529"/>
              </a:avLst>
            </a:prstGeom>
            <a:no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tIns="23380" bIns="23380" anchor="ctr">
              <a:noAutofit/>
            </a:bodyPr>
            <a:lstStyle/>
            <a:p>
              <a:pPr algn="ctr" defTabSz="114300" eaLnBrk="1" fontAlgn="auto" hangingPunct="1">
                <a:spcBef>
                  <a:spcPts val="0"/>
                </a:spcBef>
                <a:spcAft>
                  <a:spcPts val="0"/>
                </a:spcAft>
                <a:defRPr/>
              </a:pPr>
              <a:r>
                <a:rPr lang="en-US" sz="700" dirty="0">
                  <a:solidFill>
                    <a:srgbClr val="000000"/>
                  </a:solidFill>
                  <a:latin typeface="Arial" charset="0"/>
                  <a:ea typeface="Arial" charset="0"/>
                  <a:cs typeface="Arial" charset="0"/>
                </a:rPr>
                <a:t>Business risk mitigated in </a:t>
              </a:r>
              <a:br>
                <a:rPr lang="en-US" sz="700" dirty="0">
                  <a:solidFill>
                    <a:srgbClr val="000000"/>
                  </a:solidFill>
                  <a:latin typeface="Arial" charset="0"/>
                  <a:ea typeface="Arial" charset="0"/>
                  <a:cs typeface="Arial" charset="0"/>
                </a:rPr>
              </a:br>
              <a:r>
                <a:rPr lang="en-US" sz="700" dirty="0">
                  <a:solidFill>
                    <a:srgbClr val="000000"/>
                  </a:solidFill>
                  <a:latin typeface="Arial" charset="0"/>
                  <a:ea typeface="Arial" charset="0"/>
                  <a:cs typeface="Arial" charset="0"/>
                </a:rPr>
                <a:t>the event of a disaster by implementation of tiered </a:t>
              </a:r>
              <a:r>
                <a:rPr lang="en-US" sz="700" b="1" dirty="0">
                  <a:solidFill>
                    <a:srgbClr val="000000"/>
                  </a:solidFill>
                  <a:latin typeface="Arial" charset="0"/>
                  <a:ea typeface="Arial" charset="0"/>
                  <a:cs typeface="Arial" charset="0"/>
                </a:rPr>
                <a:t>Resilient Disaster Recovery </a:t>
              </a:r>
              <a:r>
                <a:rPr lang="en-US" sz="700" dirty="0">
                  <a:solidFill>
                    <a:srgbClr val="000000"/>
                  </a:solidFill>
                  <a:latin typeface="Arial" charset="0"/>
                  <a:ea typeface="Arial" charset="0"/>
                  <a:cs typeface="Arial" charset="0"/>
                </a:rPr>
                <a:t>design</a:t>
              </a:r>
            </a:p>
          </p:txBody>
        </p:sp>
        <p:sp>
          <p:nvSpPr>
            <p:cNvPr id="63" name="Rounded Rectangle 126">
              <a:extLst>
                <a:ext uri="{FF2B5EF4-FFF2-40B4-BE49-F238E27FC236}">
                  <a16:creationId xmlns:a16="http://schemas.microsoft.com/office/drawing/2014/main" id="{74ACFD3C-7BEC-4B48-9DE1-F559D6F090EA}"/>
                </a:ext>
              </a:extLst>
            </p:cNvPr>
            <p:cNvSpPr/>
            <p:nvPr/>
          </p:nvSpPr>
          <p:spPr>
            <a:xfrm>
              <a:off x="9081249" y="5265645"/>
              <a:ext cx="1352719" cy="498357"/>
            </a:xfrm>
            <a:prstGeom prst="roundRect">
              <a:avLst>
                <a:gd name="adj" fmla="val 12529"/>
              </a:avLst>
            </a:prstGeom>
            <a:no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tIns="23380" bIns="23380" anchor="ctr">
              <a:noAutofit/>
            </a:bodyPr>
            <a:lstStyle/>
            <a:p>
              <a:pPr algn="ctr" defTabSz="698395" eaLnBrk="1" fontAlgn="auto" hangingPunct="1">
                <a:spcBef>
                  <a:spcPts val="0"/>
                </a:spcBef>
                <a:spcAft>
                  <a:spcPts val="0"/>
                </a:spcAft>
                <a:defRPr/>
              </a:pPr>
              <a:r>
                <a:rPr lang="en-US" sz="700" dirty="0">
                  <a:solidFill>
                    <a:srgbClr val="000000"/>
                  </a:solidFill>
                  <a:latin typeface="Arial" charset="0"/>
                  <a:ea typeface="Arial" charset="0"/>
                  <a:cs typeface="Arial" charset="0"/>
                </a:rPr>
                <a:t>Lower </a:t>
              </a:r>
              <a:r>
                <a:rPr lang="en-US" sz="700" b="1" dirty="0">
                  <a:solidFill>
                    <a:srgbClr val="000000"/>
                  </a:solidFill>
                  <a:latin typeface="Arial" charset="0"/>
                  <a:ea typeface="Arial" charset="0"/>
                  <a:cs typeface="Arial" charset="0"/>
                </a:rPr>
                <a:t>Total Cost of Ownership </a:t>
              </a:r>
              <a:r>
                <a:rPr lang="en-US" sz="700" dirty="0">
                  <a:solidFill>
                    <a:srgbClr val="000000"/>
                  </a:solidFill>
                  <a:latin typeface="Arial" charset="0"/>
                  <a:ea typeface="Arial" charset="0"/>
                  <a:cs typeface="Arial" charset="0"/>
                </a:rPr>
                <a:t>offering new investment opportunities to further </a:t>
              </a:r>
              <a:br>
                <a:rPr lang="en-US" sz="700" dirty="0">
                  <a:solidFill>
                    <a:srgbClr val="000000"/>
                  </a:solidFill>
                  <a:latin typeface="Arial" charset="0"/>
                  <a:ea typeface="Arial" charset="0"/>
                  <a:cs typeface="Arial" charset="0"/>
                </a:rPr>
              </a:br>
              <a:r>
                <a:rPr lang="en-US" sz="700" dirty="0">
                  <a:solidFill>
                    <a:srgbClr val="000000"/>
                  </a:solidFill>
                  <a:latin typeface="Arial" charset="0"/>
                  <a:ea typeface="Arial" charset="0"/>
                  <a:cs typeface="Arial" charset="0"/>
                </a:rPr>
                <a:t>Meijer’s digital strategy</a:t>
              </a:r>
            </a:p>
          </p:txBody>
        </p:sp>
        <p:sp>
          <p:nvSpPr>
            <p:cNvPr id="64" name="Rounded Rectangle 147">
              <a:extLst>
                <a:ext uri="{FF2B5EF4-FFF2-40B4-BE49-F238E27FC236}">
                  <a16:creationId xmlns:a16="http://schemas.microsoft.com/office/drawing/2014/main" id="{5C50E358-E832-418F-9751-4378F670275A}"/>
                </a:ext>
              </a:extLst>
            </p:cNvPr>
            <p:cNvSpPr>
              <a:spLocks noChangeArrowheads="1"/>
            </p:cNvSpPr>
            <p:nvPr/>
          </p:nvSpPr>
          <p:spPr bwMode="auto">
            <a:xfrm>
              <a:off x="3978088" y="4148419"/>
              <a:ext cx="1988632" cy="1136755"/>
            </a:xfrm>
            <a:prstGeom prst="roundRect">
              <a:avLst>
                <a:gd name="adj" fmla="val 4949"/>
              </a:avLst>
            </a:prstGeom>
            <a:noFill/>
            <a:ln>
              <a:noFill/>
            </a:ln>
            <a:effectLst/>
            <a:scene3d>
              <a:camera prst="orthographicFront">
                <a:rot lat="0" lon="0" rev="0"/>
              </a:camera>
              <a:lightRig rig="balanced" dir="t">
                <a:rot lat="0" lon="0" rev="8700000"/>
              </a:lightRig>
            </a:scene3d>
            <a:sp3d/>
            <a:extLst/>
          </p:spPr>
          <p:txBody>
            <a:bodyPr lIns="46759" tIns="23380" rIns="46759" bIns="23380">
              <a:noAutofit/>
            </a:bodyPr>
            <a:lstStyle/>
            <a:p>
              <a:pPr algn="ctr" defTabSz="698395" eaLnBrk="1" fontAlgn="auto" hangingPunct="1">
                <a:spcBef>
                  <a:spcPts val="0"/>
                </a:spcBef>
                <a:spcAft>
                  <a:spcPts val="0"/>
                </a:spcAft>
                <a:defRPr/>
              </a:pPr>
              <a:r>
                <a:rPr lang="en-US" sz="800" b="1" dirty="0">
                  <a:solidFill>
                    <a:prstClr val="black"/>
                  </a:solidFill>
                  <a:ea typeface="Arial" charset="0"/>
                  <a:cs typeface="Arial" charset="0"/>
                </a:rPr>
                <a:t>… IBM Services Platform with Watson </a:t>
              </a:r>
              <a:endParaRPr lang="en-US" sz="800" dirty="0">
                <a:solidFill>
                  <a:prstClr val="black"/>
                </a:solidFill>
                <a:ea typeface="Arial" charset="0"/>
                <a:cs typeface="Arial" charset="0"/>
              </a:endParaRPr>
            </a:p>
          </p:txBody>
        </p:sp>
        <p:sp>
          <p:nvSpPr>
            <p:cNvPr id="65" name="Rounded Rectangle 122">
              <a:extLst>
                <a:ext uri="{FF2B5EF4-FFF2-40B4-BE49-F238E27FC236}">
                  <a16:creationId xmlns:a16="http://schemas.microsoft.com/office/drawing/2014/main" id="{8A073EE5-5721-4B9E-92DA-8A6F5AE5A349}"/>
                </a:ext>
              </a:extLst>
            </p:cNvPr>
            <p:cNvSpPr/>
            <p:nvPr/>
          </p:nvSpPr>
          <p:spPr>
            <a:xfrm>
              <a:off x="7964667" y="5076266"/>
              <a:ext cx="975387" cy="718421"/>
            </a:xfrm>
            <a:prstGeom prst="roundRect">
              <a:avLst>
                <a:gd name="adj" fmla="val 8745"/>
              </a:avLst>
            </a:prstGeom>
            <a:no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lIns="45720" tIns="23380" rIns="45720" bIns="23380" anchor="ctr">
              <a:noAutofit/>
            </a:bodyPr>
            <a:lstStyle/>
            <a:p>
              <a:pPr algn="ctr" defTabSz="114300" eaLnBrk="1" fontAlgn="auto" hangingPunct="1">
                <a:spcBef>
                  <a:spcPts val="0"/>
                </a:spcBef>
                <a:spcAft>
                  <a:spcPts val="0"/>
                </a:spcAft>
                <a:defRPr/>
              </a:pPr>
              <a:r>
                <a:rPr lang="en-US" sz="700" b="1" dirty="0">
                  <a:solidFill>
                    <a:prstClr val="black"/>
                  </a:solidFill>
                  <a:latin typeface="Arial" charset="0"/>
                  <a:ea typeface="Arial" charset="0"/>
                  <a:cs typeface="Arial" charset="0"/>
                </a:rPr>
                <a:t>Pattern Enablement: </a:t>
              </a:r>
              <a:r>
                <a:rPr lang="en-US" sz="700" dirty="0">
                  <a:solidFill>
                    <a:prstClr val="black"/>
                  </a:solidFill>
                  <a:latin typeface="Arial" charset="0"/>
                  <a:ea typeface="Arial" charset="0"/>
                  <a:cs typeface="Arial" charset="0"/>
                </a:rPr>
                <a:t>IBM to provide execution of patterns and blueprints for agile and dev/ops  to support SAFe Framework</a:t>
              </a:r>
            </a:p>
          </p:txBody>
        </p:sp>
        <p:pic>
          <p:nvPicPr>
            <p:cNvPr id="66" name="Picture 133">
              <a:extLst>
                <a:ext uri="{FF2B5EF4-FFF2-40B4-BE49-F238E27FC236}">
                  <a16:creationId xmlns:a16="http://schemas.microsoft.com/office/drawing/2014/main" id="{5B914545-FE4A-461D-9E8B-FDBBD22797D4}"/>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87158" y="1382166"/>
              <a:ext cx="1363402" cy="88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6">
              <a:extLst>
                <a:ext uri="{FF2B5EF4-FFF2-40B4-BE49-F238E27FC236}">
                  <a16:creationId xmlns:a16="http://schemas.microsoft.com/office/drawing/2014/main" id="{25552D3F-AA2E-4873-87DA-C1E5D89C4E25}"/>
                </a:ext>
              </a:extLst>
            </p:cNvPr>
            <p:cNvGrpSpPr/>
            <p:nvPr/>
          </p:nvGrpSpPr>
          <p:grpSpPr>
            <a:xfrm>
              <a:off x="1519952" y="1435352"/>
              <a:ext cx="1196745" cy="4088657"/>
              <a:chOff x="-2" y="5563522"/>
              <a:chExt cx="6475831" cy="19043461"/>
            </a:xfrm>
          </p:grpSpPr>
          <p:sp>
            <p:nvSpPr>
              <p:cNvPr id="161" name="Rectangle 160">
                <a:extLst>
                  <a:ext uri="{FF2B5EF4-FFF2-40B4-BE49-F238E27FC236}">
                    <a16:creationId xmlns:a16="http://schemas.microsoft.com/office/drawing/2014/main" id="{7C6BF258-179D-439C-B92C-324969246B87}"/>
                  </a:ext>
                </a:extLst>
              </p:cNvPr>
              <p:cNvSpPr/>
              <p:nvPr/>
            </p:nvSpPr>
            <p:spPr>
              <a:xfrm>
                <a:off x="-2" y="5563522"/>
                <a:ext cx="6475831" cy="4901483"/>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1690" rIns="114300" bIns="11690" rtlCol="0" anchor="ctr">
                <a:noAutofit/>
              </a:bodyPr>
              <a:lstStyle/>
              <a:p>
                <a:pPr defTabSz="114300" eaLnBrk="1" fontAlgn="auto" hangingPunct="1">
                  <a:spcBef>
                    <a:spcPts val="0"/>
                  </a:spcBef>
                  <a:spcAft>
                    <a:spcPts val="0"/>
                  </a:spcAft>
                </a:pPr>
                <a:r>
                  <a:rPr lang="en-US" sz="800" b="1" dirty="0">
                    <a:solidFill>
                      <a:srgbClr val="3F49A0"/>
                    </a:solidFill>
                    <a:latin typeface="Arial" charset="0"/>
                    <a:ea typeface="Arial" charset="0"/>
                    <a:cs typeface="Arial" charset="0"/>
                  </a:rPr>
                  <a:t>Execute a “Cloud-First” Strategy </a:t>
                </a:r>
                <a:r>
                  <a:rPr lang="en-US" sz="800" dirty="0">
                    <a:solidFill>
                      <a:prstClr val="black"/>
                    </a:solidFill>
                    <a:latin typeface="Arial" charset="0"/>
                    <a:ea typeface="Arial" charset="0"/>
                    <a:cs typeface="Arial" charset="0"/>
                  </a:rPr>
                  <a:t>to</a:t>
                </a:r>
                <a:r>
                  <a:rPr lang="en-US" sz="800" b="1" dirty="0">
                    <a:solidFill>
                      <a:prstClr val="black"/>
                    </a:solidFill>
                    <a:latin typeface="Arial" charset="0"/>
                    <a:ea typeface="Arial" charset="0"/>
                    <a:cs typeface="Arial" charset="0"/>
                  </a:rPr>
                  <a:t> </a:t>
                </a:r>
                <a:r>
                  <a:rPr lang="en-US" sz="800" dirty="0">
                    <a:solidFill>
                      <a:prstClr val="black"/>
                    </a:solidFill>
                    <a:latin typeface="Arial" charset="0"/>
                    <a:ea typeface="Arial" charset="0"/>
                    <a:cs typeface="Arial" charset="0"/>
                  </a:rPr>
                  <a:t>effectively position the new IT environment to take full advantage of current and future technology and services, driving favorable business outcomes.</a:t>
                </a:r>
              </a:p>
            </p:txBody>
          </p:sp>
          <p:sp>
            <p:nvSpPr>
              <p:cNvPr id="162" name="Rectangle 161">
                <a:extLst>
                  <a:ext uri="{FF2B5EF4-FFF2-40B4-BE49-F238E27FC236}">
                    <a16:creationId xmlns:a16="http://schemas.microsoft.com/office/drawing/2014/main" id="{4057819A-0220-4CED-9CA4-6D539AE72ED9}"/>
                  </a:ext>
                </a:extLst>
              </p:cNvPr>
              <p:cNvSpPr/>
              <p:nvPr/>
            </p:nvSpPr>
            <p:spPr>
              <a:xfrm>
                <a:off x="-2" y="10646765"/>
                <a:ext cx="6475831" cy="4685282"/>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1690" rIns="114300" bIns="11690" rtlCol="0" anchor="ctr">
                <a:noAutofit/>
              </a:bodyPr>
              <a:lstStyle/>
              <a:p>
                <a:pPr defTabSz="114300" eaLnBrk="1" fontAlgn="auto" hangingPunct="1">
                  <a:spcBef>
                    <a:spcPts val="0"/>
                  </a:spcBef>
                  <a:spcAft>
                    <a:spcPts val="0"/>
                  </a:spcAft>
                </a:pPr>
                <a:r>
                  <a:rPr lang="en-US" sz="800" b="1" dirty="0">
                    <a:solidFill>
                      <a:srgbClr val="3F49A0"/>
                    </a:solidFill>
                    <a:latin typeface="Arial" charset="0"/>
                    <a:ea typeface="Arial" charset="0"/>
                    <a:cs typeface="Arial" charset="0"/>
                  </a:rPr>
                  <a:t>Speed of IT and Scalability: </a:t>
                </a:r>
                <a:r>
                  <a:rPr lang="en-US" sz="800" dirty="0">
                    <a:solidFill>
                      <a:prstClr val="black"/>
                    </a:solidFill>
                    <a:latin typeface="Arial" charset="0"/>
                    <a:ea typeface="Arial" charset="0"/>
                    <a:cs typeface="Arial" charset="0"/>
                  </a:rPr>
                  <a:t>ITaaS</a:t>
                </a:r>
                <a:r>
                  <a:rPr lang="en-US" sz="800" b="1" dirty="0">
                    <a:solidFill>
                      <a:prstClr val="black"/>
                    </a:solidFill>
                    <a:latin typeface="Arial" charset="0"/>
                    <a:ea typeface="Arial" charset="0"/>
                    <a:cs typeface="Arial" charset="0"/>
                  </a:rPr>
                  <a:t> </a:t>
                </a:r>
                <a:r>
                  <a:rPr lang="en-US" sz="800" dirty="0">
                    <a:solidFill>
                      <a:prstClr val="black"/>
                    </a:solidFill>
                    <a:latin typeface="Arial" charset="0"/>
                    <a:ea typeface="Arial" charset="0"/>
                    <a:cs typeface="Arial" charset="0"/>
                  </a:rPr>
                  <a:t>is the</a:t>
                </a:r>
                <a:r>
                  <a:rPr lang="en-US" sz="800" b="1" dirty="0">
                    <a:solidFill>
                      <a:prstClr val="black"/>
                    </a:solidFill>
                    <a:latin typeface="Arial" charset="0"/>
                    <a:ea typeface="Arial" charset="0"/>
                    <a:cs typeface="Arial" charset="0"/>
                  </a:rPr>
                  <a:t> </a:t>
                </a:r>
                <a:r>
                  <a:rPr lang="en-US" sz="800" dirty="0">
                    <a:solidFill>
                      <a:prstClr val="black"/>
                    </a:solidFill>
                    <a:latin typeface="Arial" charset="0"/>
                    <a:ea typeface="Arial" charset="0"/>
                    <a:cs typeface="Arial" charset="0"/>
                  </a:rPr>
                  <a:t>future operating model that will improve the speed, flexibility, and capability of IT to address the digital needs of Meijer customers.</a:t>
                </a:r>
              </a:p>
            </p:txBody>
          </p:sp>
          <p:sp>
            <p:nvSpPr>
              <p:cNvPr id="163" name="Rectangle 162">
                <a:extLst>
                  <a:ext uri="{FF2B5EF4-FFF2-40B4-BE49-F238E27FC236}">
                    <a16:creationId xmlns:a16="http://schemas.microsoft.com/office/drawing/2014/main" id="{1C5E500E-2775-449A-8399-5DB767308B5E}"/>
                  </a:ext>
                </a:extLst>
              </p:cNvPr>
              <p:cNvSpPr/>
              <p:nvPr/>
            </p:nvSpPr>
            <p:spPr>
              <a:xfrm>
                <a:off x="-2" y="15513806"/>
                <a:ext cx="6475831" cy="3829217"/>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1690" rIns="114300" bIns="11690" rtlCol="0" anchor="ctr">
                <a:noAutofit/>
              </a:bodyPr>
              <a:lstStyle/>
              <a:p>
                <a:pPr defTabSz="114300" eaLnBrk="1" fontAlgn="auto" hangingPunct="1">
                  <a:spcBef>
                    <a:spcPts val="0"/>
                  </a:spcBef>
                  <a:spcAft>
                    <a:spcPts val="0"/>
                  </a:spcAft>
                </a:pPr>
                <a:r>
                  <a:rPr lang="en-US" sz="800" b="1" dirty="0">
                    <a:solidFill>
                      <a:srgbClr val="3F49A0"/>
                    </a:solidFill>
                    <a:latin typeface="Arial" charset="0"/>
                    <a:ea typeface="Arial" charset="0"/>
                    <a:cs typeface="Arial" charset="0"/>
                  </a:rPr>
                  <a:t>Resiliency</a:t>
                </a:r>
                <a:r>
                  <a:rPr lang="en-US" sz="800" dirty="0">
                    <a:solidFill>
                      <a:srgbClr val="3F49A0"/>
                    </a:solidFill>
                    <a:latin typeface="Arial" charset="0"/>
                    <a:ea typeface="Arial" charset="0"/>
                    <a:cs typeface="Arial" charset="0"/>
                  </a:rPr>
                  <a:t>: </a:t>
                </a:r>
                <a:r>
                  <a:rPr lang="en-US" sz="800" dirty="0">
                    <a:solidFill>
                      <a:prstClr val="black"/>
                    </a:solidFill>
                    <a:latin typeface="Arial" charset="0"/>
                    <a:ea typeface="Arial" charset="0"/>
                    <a:cs typeface="Arial" charset="0"/>
                  </a:rPr>
                  <a:t>Complement Meijer’s security team, improving the security posture, while mitigating risk via an out-of-region DR solution.</a:t>
                </a:r>
                <a:endParaRPr lang="en-US" sz="800" b="1" dirty="0">
                  <a:solidFill>
                    <a:prstClr val="black"/>
                  </a:solidFill>
                  <a:latin typeface="Arial" charset="0"/>
                  <a:ea typeface="Arial" charset="0"/>
                  <a:cs typeface="Arial" charset="0"/>
                </a:endParaRPr>
              </a:p>
            </p:txBody>
          </p:sp>
          <p:sp>
            <p:nvSpPr>
              <p:cNvPr id="164" name="Rectangle 163">
                <a:extLst>
                  <a:ext uri="{FF2B5EF4-FFF2-40B4-BE49-F238E27FC236}">
                    <a16:creationId xmlns:a16="http://schemas.microsoft.com/office/drawing/2014/main" id="{42AFB923-2755-4CE3-9F68-989E5257B7DE}"/>
                  </a:ext>
                </a:extLst>
              </p:cNvPr>
              <p:cNvSpPr/>
              <p:nvPr/>
            </p:nvSpPr>
            <p:spPr>
              <a:xfrm>
                <a:off x="-2" y="19524784"/>
                <a:ext cx="6475831" cy="5082199"/>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11690" rIns="114300" bIns="11690" rtlCol="0" anchor="ctr">
                <a:noAutofit/>
              </a:bodyPr>
              <a:lstStyle/>
              <a:p>
                <a:pPr defTabSz="114300" eaLnBrk="1" fontAlgn="auto" hangingPunct="1">
                  <a:spcBef>
                    <a:spcPts val="0"/>
                  </a:spcBef>
                  <a:spcAft>
                    <a:spcPts val="0"/>
                  </a:spcAft>
                </a:pPr>
                <a:r>
                  <a:rPr lang="en-US" sz="800" b="1" dirty="0">
                    <a:solidFill>
                      <a:srgbClr val="3F49A0"/>
                    </a:solidFill>
                    <a:latin typeface="Arial" charset="0"/>
                    <a:ea typeface="Arial" charset="0"/>
                    <a:cs typeface="Arial" charset="0"/>
                  </a:rPr>
                  <a:t>Generate Savings </a:t>
                </a:r>
                <a:r>
                  <a:rPr lang="en-US" sz="800" dirty="0">
                    <a:solidFill>
                      <a:prstClr val="black"/>
                    </a:solidFill>
                    <a:latin typeface="Arial" charset="0"/>
                    <a:ea typeface="Arial" charset="0"/>
                    <a:cs typeface="Arial" charset="0"/>
                  </a:rPr>
                  <a:t>by lowering cost of ownership through introduction of cognitive analytics and advanced automation into IT operations through IBM Services Platform for Watson (ISPW).</a:t>
                </a:r>
                <a:endParaRPr lang="en-US" sz="800" b="1" dirty="0">
                  <a:solidFill>
                    <a:prstClr val="black"/>
                  </a:solidFill>
                  <a:latin typeface="Arial" charset="0"/>
                  <a:ea typeface="Arial" charset="0"/>
                  <a:cs typeface="Arial" charset="0"/>
                </a:endParaRPr>
              </a:p>
            </p:txBody>
          </p:sp>
        </p:grpSp>
        <p:grpSp>
          <p:nvGrpSpPr>
            <p:cNvPr id="68" name="Group 67">
              <a:extLst>
                <a:ext uri="{FF2B5EF4-FFF2-40B4-BE49-F238E27FC236}">
                  <a16:creationId xmlns:a16="http://schemas.microsoft.com/office/drawing/2014/main" id="{B0D363D5-E847-4197-B5D4-DDBF2AD82B92}"/>
                </a:ext>
              </a:extLst>
            </p:cNvPr>
            <p:cNvGrpSpPr/>
            <p:nvPr/>
          </p:nvGrpSpPr>
          <p:grpSpPr>
            <a:xfrm>
              <a:off x="2755702" y="1439696"/>
              <a:ext cx="1048909" cy="349014"/>
              <a:chOff x="287862" y="1305613"/>
              <a:chExt cx="4641506" cy="1544415"/>
            </a:xfrm>
          </p:grpSpPr>
          <p:pic>
            <p:nvPicPr>
              <p:cNvPr id="155" name="Picture 2">
                <a:extLst>
                  <a:ext uri="{FF2B5EF4-FFF2-40B4-BE49-F238E27FC236}">
                    <a16:creationId xmlns:a16="http://schemas.microsoft.com/office/drawing/2014/main" id="{9AA9840B-8913-4B06-89ED-0B74031A07BC}"/>
                  </a:ext>
                </a:extLst>
              </p:cNvPr>
              <p:cNvPicPr>
                <a:picLocks noChangeAspect="1" noChangeArrowheads="1"/>
              </p:cNvPicPr>
              <p:nvPr/>
            </p:nvPicPr>
            <p:blipFill>
              <a:blip r:embed="rId2"/>
              <a:srcRect/>
              <a:stretch>
                <a:fillRect/>
              </a:stretch>
            </p:blipFill>
            <p:spPr bwMode="auto">
              <a:xfrm>
                <a:off x="499319" y="1897365"/>
                <a:ext cx="1400730" cy="952663"/>
              </a:xfrm>
              <a:prstGeom prst="rect">
                <a:avLst/>
              </a:prstGeom>
              <a:noFill/>
              <a:ln w="9525">
                <a:noFill/>
                <a:miter lim="800000"/>
                <a:headEnd/>
                <a:tailEnd/>
              </a:ln>
            </p:spPr>
          </p:pic>
          <p:cxnSp>
            <p:nvCxnSpPr>
              <p:cNvPr id="156" name="Straight Connector 12">
                <a:extLst>
                  <a:ext uri="{FF2B5EF4-FFF2-40B4-BE49-F238E27FC236}">
                    <a16:creationId xmlns:a16="http://schemas.microsoft.com/office/drawing/2014/main" id="{D4D433FA-B1C0-46DF-AE47-82F3400E951B}"/>
                  </a:ext>
                </a:extLst>
              </p:cNvPr>
              <p:cNvCxnSpPr>
                <a:cxnSpLocks noChangeShapeType="1"/>
              </p:cNvCxnSpPr>
              <p:nvPr/>
            </p:nvCxnSpPr>
            <p:spPr bwMode="auto">
              <a:xfrm>
                <a:off x="1370019" y="2344738"/>
                <a:ext cx="1857375" cy="0"/>
              </a:xfrm>
              <a:prstGeom prst="line">
                <a:avLst/>
              </a:prstGeom>
              <a:noFill/>
              <a:ln w="9525">
                <a:solidFill>
                  <a:schemeClr val="bg1"/>
                </a:solidFill>
                <a:round/>
                <a:headEnd type="triangle" w="med" len="med"/>
                <a:tailEnd type="triangle" w="med" len="med"/>
              </a:ln>
            </p:spPr>
          </p:cxnSp>
          <p:sp>
            <p:nvSpPr>
              <p:cNvPr id="157" name="TextBox 16">
                <a:extLst>
                  <a:ext uri="{FF2B5EF4-FFF2-40B4-BE49-F238E27FC236}">
                    <a16:creationId xmlns:a16="http://schemas.microsoft.com/office/drawing/2014/main" id="{F735AF56-4253-4C60-A35B-96ECBB3E604A}"/>
                  </a:ext>
                </a:extLst>
              </p:cNvPr>
              <p:cNvSpPr txBox="1">
                <a:spLocks noChangeArrowheads="1"/>
              </p:cNvSpPr>
              <p:nvPr/>
            </p:nvSpPr>
            <p:spPr bwMode="auto">
              <a:xfrm>
                <a:off x="287862" y="1305613"/>
                <a:ext cx="2106672" cy="472227"/>
              </a:xfrm>
              <a:prstGeom prst="rect">
                <a:avLst/>
              </a:prstGeom>
              <a:solidFill>
                <a:srgbClr val="3D76AA"/>
              </a:solidFill>
              <a:ln w="9525">
                <a:noFill/>
                <a:miter lim="800000"/>
                <a:headEnd/>
                <a:tailEnd/>
              </a:ln>
            </p:spPr>
            <p:txBody>
              <a:bodyPr lIns="23380" tIns="11690" rIns="23380" bIns="11690">
                <a:noAutofit/>
              </a:bodyPr>
              <a:lstStyle/>
              <a:p>
                <a:pPr algn="ctr" defTabSz="114300" eaLnBrk="1" fontAlgn="auto" hangingPunct="1">
                  <a:lnSpc>
                    <a:spcPct val="93000"/>
                  </a:lnSpc>
                  <a:spcBef>
                    <a:spcPts val="0"/>
                  </a:spcBef>
                  <a:spcAft>
                    <a:spcPts val="0"/>
                  </a:spcAft>
                </a:pPr>
                <a:r>
                  <a:rPr lang="en-US" sz="600" dirty="0">
                    <a:solidFill>
                      <a:prstClr val="white"/>
                    </a:solidFill>
                    <a:ea typeface="Arial" charset="0"/>
                    <a:cs typeface="Arial" charset="0"/>
                  </a:rPr>
                  <a:t>Meijer 982 </a:t>
                </a:r>
              </a:p>
            </p:txBody>
          </p:sp>
          <p:cxnSp>
            <p:nvCxnSpPr>
              <p:cNvPr id="158" name="Straight Connector 157">
                <a:extLst>
                  <a:ext uri="{FF2B5EF4-FFF2-40B4-BE49-F238E27FC236}">
                    <a16:creationId xmlns:a16="http://schemas.microsoft.com/office/drawing/2014/main" id="{7E025434-2B69-4C9A-9577-07987749E918}"/>
                  </a:ext>
                </a:extLst>
              </p:cNvPr>
              <p:cNvCxnSpPr>
                <a:cxnSpLocks noChangeShapeType="1"/>
              </p:cNvCxnSpPr>
              <p:nvPr/>
            </p:nvCxnSpPr>
            <p:spPr bwMode="auto">
              <a:xfrm>
                <a:off x="1370013" y="2344738"/>
                <a:ext cx="2036762" cy="0"/>
              </a:xfrm>
              <a:prstGeom prst="line">
                <a:avLst/>
              </a:prstGeom>
              <a:noFill/>
              <a:ln w="9525">
                <a:solidFill>
                  <a:schemeClr val="tx1"/>
                </a:solidFill>
                <a:round/>
                <a:headEnd/>
                <a:tailEnd/>
              </a:ln>
            </p:spPr>
          </p:cxnSp>
          <p:pic>
            <p:nvPicPr>
              <p:cNvPr id="159" name="Picture 2">
                <a:extLst>
                  <a:ext uri="{FF2B5EF4-FFF2-40B4-BE49-F238E27FC236}">
                    <a16:creationId xmlns:a16="http://schemas.microsoft.com/office/drawing/2014/main" id="{A165AF20-A3E4-49D9-84D0-582CFEF0D1AB}"/>
                  </a:ext>
                </a:extLst>
              </p:cNvPr>
              <p:cNvPicPr>
                <a:picLocks noChangeAspect="1" noChangeArrowheads="1"/>
              </p:cNvPicPr>
              <p:nvPr/>
            </p:nvPicPr>
            <p:blipFill>
              <a:blip r:embed="rId2"/>
              <a:srcRect/>
              <a:stretch>
                <a:fillRect/>
              </a:stretch>
            </p:blipFill>
            <p:spPr bwMode="auto">
              <a:xfrm>
                <a:off x="3292834" y="1867612"/>
                <a:ext cx="1398635" cy="952663"/>
              </a:xfrm>
              <a:prstGeom prst="rect">
                <a:avLst/>
              </a:prstGeom>
              <a:noFill/>
              <a:ln w="9525">
                <a:noFill/>
                <a:miter lim="800000"/>
                <a:headEnd/>
                <a:tailEnd/>
              </a:ln>
            </p:spPr>
          </p:pic>
          <p:sp>
            <p:nvSpPr>
              <p:cNvPr id="160" name="TextBox 20">
                <a:extLst>
                  <a:ext uri="{FF2B5EF4-FFF2-40B4-BE49-F238E27FC236}">
                    <a16:creationId xmlns:a16="http://schemas.microsoft.com/office/drawing/2014/main" id="{6794850F-3E2D-4B65-8167-F68B4B14A72F}"/>
                  </a:ext>
                </a:extLst>
              </p:cNvPr>
              <p:cNvSpPr txBox="1">
                <a:spLocks noChangeArrowheads="1"/>
              </p:cNvSpPr>
              <p:nvPr/>
            </p:nvSpPr>
            <p:spPr bwMode="auto">
              <a:xfrm>
                <a:off x="3014320" y="1336311"/>
                <a:ext cx="1915048" cy="428209"/>
              </a:xfrm>
              <a:prstGeom prst="rect">
                <a:avLst/>
              </a:prstGeom>
              <a:solidFill>
                <a:srgbClr val="3D76AA"/>
              </a:solidFill>
              <a:ln w="9525">
                <a:noFill/>
                <a:miter lim="800000"/>
                <a:headEnd/>
                <a:tailEnd/>
              </a:ln>
            </p:spPr>
            <p:txBody>
              <a:bodyPr wrap="square" lIns="23380" tIns="11690" rIns="23380" bIns="11690">
                <a:noAutofit/>
              </a:bodyPr>
              <a:lstStyle/>
              <a:p>
                <a:pPr algn="ctr" defTabSz="114300" eaLnBrk="1" fontAlgn="auto" hangingPunct="1">
                  <a:lnSpc>
                    <a:spcPct val="93000"/>
                  </a:lnSpc>
                  <a:spcBef>
                    <a:spcPts val="0"/>
                  </a:spcBef>
                  <a:spcAft>
                    <a:spcPts val="0"/>
                  </a:spcAft>
                </a:pPr>
                <a:r>
                  <a:rPr lang="en-US" sz="600" dirty="0">
                    <a:solidFill>
                      <a:prstClr val="white"/>
                    </a:solidFill>
                    <a:ea typeface="Arial" charset="0"/>
                    <a:cs typeface="Arial" charset="0"/>
                  </a:rPr>
                  <a:t>Meijer 985</a:t>
                </a:r>
              </a:p>
            </p:txBody>
          </p:sp>
        </p:grpSp>
        <p:grpSp>
          <p:nvGrpSpPr>
            <p:cNvPr id="69" name="Group 68">
              <a:extLst>
                <a:ext uri="{FF2B5EF4-FFF2-40B4-BE49-F238E27FC236}">
                  <a16:creationId xmlns:a16="http://schemas.microsoft.com/office/drawing/2014/main" id="{20CD6754-BEF9-47C0-8352-B0E6B80D6279}"/>
                </a:ext>
              </a:extLst>
            </p:cNvPr>
            <p:cNvGrpSpPr/>
            <p:nvPr/>
          </p:nvGrpSpPr>
          <p:grpSpPr>
            <a:xfrm>
              <a:off x="4045324" y="4329914"/>
              <a:ext cx="1855694" cy="907717"/>
              <a:chOff x="13676244" y="20158342"/>
              <a:chExt cx="9456394" cy="5033033"/>
            </a:xfrm>
            <a:solidFill>
              <a:srgbClr val="FFF1AA"/>
            </a:solidFill>
          </p:grpSpPr>
          <p:sp>
            <p:nvSpPr>
              <p:cNvPr id="150" name="Rectangle 149">
                <a:extLst>
                  <a:ext uri="{FF2B5EF4-FFF2-40B4-BE49-F238E27FC236}">
                    <a16:creationId xmlns:a16="http://schemas.microsoft.com/office/drawing/2014/main" id="{6936B3AE-8009-4E15-AA1F-722FFCDE45CD}"/>
                  </a:ext>
                </a:extLst>
              </p:cNvPr>
              <p:cNvSpPr/>
              <p:nvPr/>
            </p:nvSpPr>
            <p:spPr>
              <a:xfrm>
                <a:off x="13676244" y="20158342"/>
                <a:ext cx="3015836" cy="2466014"/>
              </a:xfrm>
              <a:prstGeom prst="rect">
                <a:avLst/>
              </a:prstGeom>
              <a:solidFill>
                <a:schemeClr val="bg1"/>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1690" tIns="11690" rIns="11690" bIns="11690" rtlCol="0" anchor="t" anchorCtr="0">
                <a:noAutofit/>
              </a:bodyPr>
              <a:lstStyle/>
              <a:p>
                <a:pPr algn="ctr" defTabSz="114300" eaLnBrk="1" fontAlgn="auto" hangingPunct="1">
                  <a:spcBef>
                    <a:spcPts val="0"/>
                  </a:spcBef>
                  <a:spcAft>
                    <a:spcPts val="0"/>
                  </a:spcAft>
                </a:pPr>
                <a:r>
                  <a:rPr lang="en-US" sz="600" b="1" dirty="0">
                    <a:solidFill>
                      <a:srgbClr val="70AD47">
                        <a:lumMod val="75000"/>
                      </a:srgbClr>
                    </a:solidFill>
                    <a:latin typeface="Arial" charset="0"/>
                    <a:ea typeface="Arial" charset="0"/>
                    <a:cs typeface="Arial" charset="0"/>
                  </a:rPr>
                  <a:t>PASIR</a:t>
                </a:r>
              </a:p>
            </p:txBody>
          </p:sp>
          <p:sp>
            <p:nvSpPr>
              <p:cNvPr id="151" name="Rectangle 150">
                <a:extLst>
                  <a:ext uri="{FF2B5EF4-FFF2-40B4-BE49-F238E27FC236}">
                    <a16:creationId xmlns:a16="http://schemas.microsoft.com/office/drawing/2014/main" id="{AB24C9F6-E46A-4418-BBD5-A9085C736950}"/>
                  </a:ext>
                </a:extLst>
              </p:cNvPr>
              <p:cNvSpPr/>
              <p:nvPr/>
            </p:nvSpPr>
            <p:spPr>
              <a:xfrm>
                <a:off x="16828375" y="22839221"/>
                <a:ext cx="3109065" cy="2352153"/>
              </a:xfrm>
              <a:prstGeom prst="rect">
                <a:avLst/>
              </a:prstGeom>
              <a:solidFill>
                <a:schemeClr val="bg1"/>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1690" tIns="11690" rIns="11690" bIns="11690" rtlCol="0" anchor="t" anchorCtr="0">
                <a:noAutofit/>
              </a:bodyPr>
              <a:lstStyle/>
              <a:p>
                <a:pPr algn="ctr" defTabSz="114300" eaLnBrk="1" fontAlgn="auto" hangingPunct="1">
                  <a:spcBef>
                    <a:spcPts val="0"/>
                  </a:spcBef>
                  <a:spcAft>
                    <a:spcPts val="0"/>
                  </a:spcAft>
                </a:pPr>
                <a:r>
                  <a:rPr lang="en-US" sz="600" b="1">
                    <a:solidFill>
                      <a:srgbClr val="70AD47">
                        <a:lumMod val="75000"/>
                      </a:srgbClr>
                    </a:solidFill>
                    <a:latin typeface="Arial" charset="0"/>
                    <a:ea typeface="Arial" charset="0"/>
                    <a:cs typeface="Arial" charset="0"/>
                  </a:rPr>
                  <a:t>Dynamic Automation</a:t>
                </a:r>
                <a:endParaRPr lang="en-US" sz="600" b="1" dirty="0">
                  <a:solidFill>
                    <a:srgbClr val="70AD47">
                      <a:lumMod val="75000"/>
                    </a:srgbClr>
                  </a:solidFill>
                  <a:latin typeface="Arial" charset="0"/>
                  <a:ea typeface="Arial" charset="0"/>
                  <a:cs typeface="Arial" charset="0"/>
                </a:endParaRPr>
              </a:p>
            </p:txBody>
          </p:sp>
          <p:sp>
            <p:nvSpPr>
              <p:cNvPr id="152" name="Rectangle 151">
                <a:extLst>
                  <a:ext uri="{FF2B5EF4-FFF2-40B4-BE49-F238E27FC236}">
                    <a16:creationId xmlns:a16="http://schemas.microsoft.com/office/drawing/2014/main" id="{928A2382-D222-414D-9057-66B33F16F687}"/>
                  </a:ext>
                </a:extLst>
              </p:cNvPr>
              <p:cNvSpPr/>
              <p:nvPr/>
            </p:nvSpPr>
            <p:spPr>
              <a:xfrm>
                <a:off x="20116802" y="20158342"/>
                <a:ext cx="3015836" cy="2466014"/>
              </a:xfrm>
              <a:prstGeom prst="rect">
                <a:avLst/>
              </a:prstGeom>
              <a:solidFill>
                <a:schemeClr val="bg1"/>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1690" tIns="11690" rIns="11690" bIns="11690" rtlCol="0" anchor="t" anchorCtr="0">
                <a:noAutofit/>
              </a:bodyPr>
              <a:lstStyle/>
              <a:p>
                <a:pPr algn="ctr" defTabSz="114300" eaLnBrk="1" fontAlgn="auto" hangingPunct="1">
                  <a:spcBef>
                    <a:spcPts val="0"/>
                  </a:spcBef>
                  <a:spcAft>
                    <a:spcPts val="0"/>
                  </a:spcAft>
                </a:pPr>
                <a:r>
                  <a:rPr lang="en-US" sz="600" b="1" dirty="0">
                    <a:solidFill>
                      <a:srgbClr val="70AD47">
                        <a:lumMod val="75000"/>
                      </a:srgbClr>
                    </a:solidFill>
                    <a:latin typeface="Arial" charset="0"/>
                    <a:ea typeface="Arial" charset="0"/>
                    <a:cs typeface="Arial" charset="0"/>
                  </a:rPr>
                  <a:t>Risk-based Patching</a:t>
                </a:r>
              </a:p>
            </p:txBody>
          </p:sp>
          <p:sp>
            <p:nvSpPr>
              <p:cNvPr id="153" name="Rectangle 152">
                <a:extLst>
                  <a:ext uri="{FF2B5EF4-FFF2-40B4-BE49-F238E27FC236}">
                    <a16:creationId xmlns:a16="http://schemas.microsoft.com/office/drawing/2014/main" id="{40CDC1A2-75B1-4C2B-BEC0-F13E799604B0}"/>
                  </a:ext>
                </a:extLst>
              </p:cNvPr>
              <p:cNvSpPr/>
              <p:nvPr/>
            </p:nvSpPr>
            <p:spPr>
              <a:xfrm>
                <a:off x="13676244" y="22840272"/>
                <a:ext cx="3015836" cy="2351103"/>
              </a:xfrm>
              <a:prstGeom prst="rect">
                <a:avLst/>
              </a:prstGeom>
              <a:solidFill>
                <a:schemeClr val="bg1"/>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1690" tIns="11690" rIns="11690" bIns="11690" rtlCol="0" anchor="t" anchorCtr="0">
                <a:noAutofit/>
              </a:bodyPr>
              <a:lstStyle/>
              <a:p>
                <a:pPr algn="ctr" defTabSz="114300" eaLnBrk="1" fontAlgn="auto" hangingPunct="1">
                  <a:spcBef>
                    <a:spcPts val="0"/>
                  </a:spcBef>
                  <a:spcAft>
                    <a:spcPts val="0"/>
                  </a:spcAft>
                </a:pPr>
                <a:r>
                  <a:rPr lang="en-US" sz="600" b="1" dirty="0">
                    <a:solidFill>
                      <a:srgbClr val="70AD47">
                        <a:lumMod val="75000"/>
                      </a:srgbClr>
                    </a:solidFill>
                    <a:latin typeface="Arial" charset="0"/>
                    <a:ea typeface="Arial" charset="0"/>
                    <a:cs typeface="Arial" charset="0"/>
                  </a:rPr>
                  <a:t>Densify</a:t>
                </a:r>
              </a:p>
            </p:txBody>
          </p:sp>
          <p:sp>
            <p:nvSpPr>
              <p:cNvPr id="154" name="Rectangle 153">
                <a:extLst>
                  <a:ext uri="{FF2B5EF4-FFF2-40B4-BE49-F238E27FC236}">
                    <a16:creationId xmlns:a16="http://schemas.microsoft.com/office/drawing/2014/main" id="{E8760DDD-6433-436A-9200-AE785EFEC44B}"/>
                  </a:ext>
                </a:extLst>
              </p:cNvPr>
              <p:cNvSpPr/>
              <p:nvPr/>
            </p:nvSpPr>
            <p:spPr>
              <a:xfrm>
                <a:off x="20116802" y="22839221"/>
                <a:ext cx="3015836" cy="2352153"/>
              </a:xfrm>
              <a:prstGeom prst="rect">
                <a:avLst/>
              </a:prstGeom>
              <a:solidFill>
                <a:schemeClr val="bg1"/>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1690" tIns="11690" rIns="11690" bIns="11690" rtlCol="0" anchor="t" anchorCtr="0">
                <a:noAutofit/>
              </a:bodyPr>
              <a:lstStyle/>
              <a:p>
                <a:pPr algn="ctr" defTabSz="114300" eaLnBrk="1" fontAlgn="auto" hangingPunct="1">
                  <a:spcBef>
                    <a:spcPts val="0"/>
                  </a:spcBef>
                  <a:spcAft>
                    <a:spcPts val="0"/>
                  </a:spcAft>
                </a:pPr>
                <a:r>
                  <a:rPr lang="en-US" sz="600" b="1" dirty="0">
                    <a:solidFill>
                      <a:srgbClr val="70AD47">
                        <a:lumMod val="75000"/>
                      </a:srgbClr>
                    </a:solidFill>
                    <a:latin typeface="Arial" charset="0"/>
                    <a:ea typeface="Arial" charset="0"/>
                    <a:cs typeface="Arial" charset="0"/>
                  </a:rPr>
                  <a:t>Robotic Process Automation</a:t>
                </a:r>
              </a:p>
            </p:txBody>
          </p:sp>
        </p:grpSp>
        <p:pic>
          <p:nvPicPr>
            <p:cNvPr id="70" name="Picture 69">
              <a:extLst>
                <a:ext uri="{FF2B5EF4-FFF2-40B4-BE49-F238E27FC236}">
                  <a16:creationId xmlns:a16="http://schemas.microsoft.com/office/drawing/2014/main" id="{A01535CF-7DB9-4165-AF1C-74CD06EC3C67}"/>
                </a:ext>
              </a:extLst>
            </p:cNvPr>
            <p:cNvPicPr>
              <a:picLocks noChangeAspect="1"/>
            </p:cNvPicPr>
            <p:nvPr/>
          </p:nvPicPr>
          <p:blipFill>
            <a:blip r:embed="rId11"/>
            <a:stretch>
              <a:fillRect/>
            </a:stretch>
          </p:blipFill>
          <p:spPr>
            <a:xfrm>
              <a:off x="4744030" y="4917313"/>
              <a:ext cx="447397" cy="286459"/>
            </a:xfrm>
            <a:prstGeom prst="rect">
              <a:avLst/>
            </a:prstGeom>
          </p:spPr>
        </p:pic>
        <p:pic>
          <p:nvPicPr>
            <p:cNvPr id="71" name="Picture 70">
              <a:extLst>
                <a:ext uri="{FF2B5EF4-FFF2-40B4-BE49-F238E27FC236}">
                  <a16:creationId xmlns:a16="http://schemas.microsoft.com/office/drawing/2014/main" id="{FC9D3FC8-96B1-46B4-AB72-80D420893F53}"/>
                </a:ext>
              </a:extLst>
            </p:cNvPr>
            <p:cNvPicPr>
              <a:picLocks noChangeAspect="1"/>
            </p:cNvPicPr>
            <p:nvPr/>
          </p:nvPicPr>
          <p:blipFill>
            <a:blip r:embed="rId12"/>
            <a:stretch>
              <a:fillRect/>
            </a:stretch>
          </p:blipFill>
          <p:spPr>
            <a:xfrm>
              <a:off x="4054067" y="4911174"/>
              <a:ext cx="581176" cy="319733"/>
            </a:xfrm>
            <a:prstGeom prst="rect">
              <a:avLst/>
            </a:prstGeom>
          </p:spPr>
        </p:pic>
        <p:pic>
          <p:nvPicPr>
            <p:cNvPr id="72" name="Picture 71">
              <a:extLst>
                <a:ext uri="{FF2B5EF4-FFF2-40B4-BE49-F238E27FC236}">
                  <a16:creationId xmlns:a16="http://schemas.microsoft.com/office/drawing/2014/main" id="{6EFEDFDF-6356-4637-8CF8-6ECF3F482FDF}"/>
                </a:ext>
              </a:extLst>
            </p:cNvPr>
            <p:cNvPicPr>
              <a:picLocks noChangeAspect="1"/>
            </p:cNvPicPr>
            <p:nvPr/>
          </p:nvPicPr>
          <p:blipFill>
            <a:blip r:embed="rId13"/>
            <a:stretch>
              <a:fillRect/>
            </a:stretch>
          </p:blipFill>
          <p:spPr>
            <a:xfrm>
              <a:off x="4051828" y="4426575"/>
              <a:ext cx="557672" cy="333684"/>
            </a:xfrm>
            <a:prstGeom prst="rect">
              <a:avLst/>
            </a:prstGeom>
          </p:spPr>
        </p:pic>
        <p:pic>
          <p:nvPicPr>
            <p:cNvPr id="73" name="Picture 72">
              <a:extLst>
                <a:ext uri="{FF2B5EF4-FFF2-40B4-BE49-F238E27FC236}">
                  <a16:creationId xmlns:a16="http://schemas.microsoft.com/office/drawing/2014/main" id="{41CB6B12-5158-44FE-95A6-77CA2EF3CA8B}"/>
                </a:ext>
              </a:extLst>
            </p:cNvPr>
            <p:cNvPicPr>
              <a:picLocks noChangeAspect="1"/>
            </p:cNvPicPr>
            <p:nvPr/>
          </p:nvPicPr>
          <p:blipFill>
            <a:blip r:embed="rId14">
              <a:biLevel thresh="75000"/>
            </a:blip>
            <a:stretch>
              <a:fillRect/>
            </a:stretch>
          </p:blipFill>
          <p:spPr>
            <a:xfrm>
              <a:off x="4829164" y="4317949"/>
              <a:ext cx="305373" cy="284493"/>
            </a:xfrm>
            <a:prstGeom prst="rect">
              <a:avLst/>
            </a:prstGeom>
          </p:spPr>
        </p:pic>
        <p:pic>
          <p:nvPicPr>
            <p:cNvPr id="74" name="Picture 73">
              <a:extLst>
                <a:ext uri="{FF2B5EF4-FFF2-40B4-BE49-F238E27FC236}">
                  <a16:creationId xmlns:a16="http://schemas.microsoft.com/office/drawing/2014/main" id="{6E70C5BA-4C4C-4D19-AF74-B79168286BE7}"/>
                </a:ext>
              </a:extLst>
            </p:cNvPr>
            <p:cNvPicPr>
              <a:picLocks noChangeAspect="1"/>
            </p:cNvPicPr>
            <p:nvPr/>
          </p:nvPicPr>
          <p:blipFill>
            <a:blip r:embed="rId15"/>
            <a:stretch>
              <a:fillRect/>
            </a:stretch>
          </p:blipFill>
          <p:spPr>
            <a:xfrm>
              <a:off x="2768915" y="2218398"/>
              <a:ext cx="1054533" cy="580118"/>
            </a:xfrm>
            <a:prstGeom prst="rect">
              <a:avLst/>
            </a:prstGeom>
          </p:spPr>
        </p:pic>
        <p:pic>
          <p:nvPicPr>
            <p:cNvPr id="75" name="Picture 5">
              <a:extLst>
                <a:ext uri="{FF2B5EF4-FFF2-40B4-BE49-F238E27FC236}">
                  <a16:creationId xmlns:a16="http://schemas.microsoft.com/office/drawing/2014/main" id="{1C005788-468B-45A8-A055-38F02C8C011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440136" y="4973298"/>
              <a:ext cx="321970" cy="253157"/>
            </a:xfrm>
            <a:prstGeom prst="rect">
              <a:avLst/>
            </a:prstGeom>
            <a:noFill/>
            <a:ln>
              <a:noFill/>
            </a:ln>
          </p:spPr>
        </p:pic>
        <p:sp>
          <p:nvSpPr>
            <p:cNvPr id="76" name="Rectangle 75">
              <a:extLst>
                <a:ext uri="{FF2B5EF4-FFF2-40B4-BE49-F238E27FC236}">
                  <a16:creationId xmlns:a16="http://schemas.microsoft.com/office/drawing/2014/main" id="{DEB7BD43-900E-4EA0-90B9-4CB66CEEEF87}"/>
                </a:ext>
              </a:extLst>
            </p:cNvPr>
            <p:cNvSpPr/>
            <p:nvPr/>
          </p:nvSpPr>
          <p:spPr>
            <a:xfrm>
              <a:off x="4728843" y="4616223"/>
              <a:ext cx="518652" cy="164725"/>
            </a:xfrm>
            <a:prstGeom prst="rect">
              <a:avLst/>
            </a:prstGeom>
          </p:spPr>
          <p:txBody>
            <a:bodyPr wrap="none">
              <a:noAutofit/>
            </a:bodyPr>
            <a:lstStyle/>
            <a:p>
              <a:pPr algn="ctr" defTabSz="114300" eaLnBrk="1" fontAlgn="auto" hangingPunct="1">
                <a:spcBef>
                  <a:spcPts val="0"/>
                </a:spcBef>
                <a:spcAft>
                  <a:spcPts val="0"/>
                </a:spcAft>
              </a:pPr>
              <a:r>
                <a:rPr lang="en-US" sz="600" b="1" dirty="0">
                  <a:solidFill>
                    <a:prstClr val="black"/>
                  </a:solidFill>
                  <a:ea typeface="Arial" charset="0"/>
                  <a:cs typeface="Arial" charset="0"/>
                </a:rPr>
                <a:t>Cognitive </a:t>
              </a:r>
            </a:p>
            <a:p>
              <a:pPr algn="ctr" defTabSz="114300" eaLnBrk="1" fontAlgn="auto" hangingPunct="1">
                <a:spcBef>
                  <a:spcPts val="0"/>
                </a:spcBef>
                <a:spcAft>
                  <a:spcPts val="0"/>
                </a:spcAft>
              </a:pPr>
              <a:r>
                <a:rPr lang="en-US" sz="600" b="1" dirty="0">
                  <a:solidFill>
                    <a:prstClr val="black"/>
                  </a:solidFill>
                  <a:ea typeface="Arial" charset="0"/>
                  <a:cs typeface="Arial" charset="0"/>
                </a:rPr>
                <a:t>Delivery Insights</a:t>
              </a:r>
            </a:p>
          </p:txBody>
        </p:sp>
        <p:pic>
          <p:nvPicPr>
            <p:cNvPr id="77" name="Picture 76">
              <a:extLst>
                <a:ext uri="{FF2B5EF4-FFF2-40B4-BE49-F238E27FC236}">
                  <a16:creationId xmlns:a16="http://schemas.microsoft.com/office/drawing/2014/main" id="{A2B6449A-DA38-43CF-BCCB-A47AA6BB9BA7}"/>
                </a:ext>
              </a:extLst>
            </p:cNvPr>
            <p:cNvPicPr>
              <a:picLocks noChangeAspect="1"/>
            </p:cNvPicPr>
            <p:nvPr/>
          </p:nvPicPr>
          <p:blipFill>
            <a:blip r:embed="rId17"/>
            <a:stretch>
              <a:fillRect/>
            </a:stretch>
          </p:blipFill>
          <p:spPr>
            <a:xfrm>
              <a:off x="5429750" y="4433136"/>
              <a:ext cx="345254" cy="340571"/>
            </a:xfrm>
            <a:prstGeom prst="rect">
              <a:avLst/>
            </a:prstGeom>
          </p:spPr>
        </p:pic>
        <p:pic>
          <p:nvPicPr>
            <p:cNvPr id="78" name="Picture 77">
              <a:extLst>
                <a:ext uri="{FF2B5EF4-FFF2-40B4-BE49-F238E27FC236}">
                  <a16:creationId xmlns:a16="http://schemas.microsoft.com/office/drawing/2014/main" id="{091A021D-063B-4A30-A397-9D83F6018E91}"/>
                </a:ext>
              </a:extLst>
            </p:cNvPr>
            <p:cNvPicPr>
              <a:picLocks noChangeAspect="1"/>
            </p:cNvPicPr>
            <p:nvPr/>
          </p:nvPicPr>
          <p:blipFill rotWithShape="1">
            <a:blip r:embed="rId18">
              <a:grayscl/>
            </a:blip>
            <a:srcRect l="2774" t="2774" r="2774" b="2774"/>
            <a:stretch/>
          </p:blipFill>
          <p:spPr>
            <a:xfrm>
              <a:off x="10218407" y="5568951"/>
              <a:ext cx="245939" cy="2444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a:contourClr>
                <a:srgbClr val="333333"/>
              </a:contourClr>
            </a:sp3d>
          </p:spPr>
        </p:pic>
        <p:pic>
          <p:nvPicPr>
            <p:cNvPr id="79" name="Picture 78">
              <a:extLst>
                <a:ext uri="{FF2B5EF4-FFF2-40B4-BE49-F238E27FC236}">
                  <a16:creationId xmlns:a16="http://schemas.microsoft.com/office/drawing/2014/main" id="{29B0BDE2-7087-41A7-A08D-ADD4DAE64FD0}"/>
                </a:ext>
              </a:extLst>
            </p:cNvPr>
            <p:cNvPicPr>
              <a:picLocks noChangeAspect="1"/>
            </p:cNvPicPr>
            <p:nvPr/>
          </p:nvPicPr>
          <p:blipFill>
            <a:blip r:embed="rId19"/>
            <a:stretch>
              <a:fillRect/>
            </a:stretch>
          </p:blipFill>
          <p:spPr>
            <a:xfrm>
              <a:off x="9087972" y="3526492"/>
              <a:ext cx="1351429" cy="348787"/>
            </a:xfrm>
            <a:prstGeom prst="rect">
              <a:avLst/>
            </a:prstGeom>
          </p:spPr>
        </p:pic>
        <p:pic>
          <p:nvPicPr>
            <p:cNvPr id="80" name="Picture 79">
              <a:extLst>
                <a:ext uri="{FF2B5EF4-FFF2-40B4-BE49-F238E27FC236}">
                  <a16:creationId xmlns:a16="http://schemas.microsoft.com/office/drawing/2014/main" id="{1EE1F4FC-1CC9-431B-82CE-4A3E2F3CC158}"/>
                </a:ext>
              </a:extLst>
            </p:cNvPr>
            <p:cNvPicPr>
              <a:picLocks noChangeAspect="1"/>
            </p:cNvPicPr>
            <p:nvPr/>
          </p:nvPicPr>
          <p:blipFill>
            <a:blip r:embed="rId20"/>
            <a:stretch>
              <a:fillRect/>
            </a:stretch>
          </p:blipFill>
          <p:spPr>
            <a:xfrm>
              <a:off x="9220434" y="3877935"/>
              <a:ext cx="1139504" cy="280116"/>
            </a:xfrm>
            <a:prstGeom prst="rect">
              <a:avLst/>
            </a:prstGeom>
          </p:spPr>
        </p:pic>
        <p:pic>
          <p:nvPicPr>
            <p:cNvPr id="81" name="Picture 80">
              <a:extLst>
                <a:ext uri="{FF2B5EF4-FFF2-40B4-BE49-F238E27FC236}">
                  <a16:creationId xmlns:a16="http://schemas.microsoft.com/office/drawing/2014/main" id="{6E61ECFF-DDC0-4BDB-A034-0F0F378EC14F}"/>
                </a:ext>
              </a:extLst>
            </p:cNvPr>
            <p:cNvPicPr>
              <a:picLocks noChangeAspect="1"/>
            </p:cNvPicPr>
            <p:nvPr/>
          </p:nvPicPr>
          <p:blipFill>
            <a:blip r:embed="rId21"/>
            <a:stretch>
              <a:fillRect/>
            </a:stretch>
          </p:blipFill>
          <p:spPr>
            <a:xfrm>
              <a:off x="6080686" y="3475890"/>
              <a:ext cx="532835" cy="585122"/>
            </a:xfrm>
            <a:prstGeom prst="rect">
              <a:avLst/>
            </a:prstGeom>
          </p:spPr>
        </p:pic>
        <p:grpSp>
          <p:nvGrpSpPr>
            <p:cNvPr id="82" name="Group 20">
              <a:extLst>
                <a:ext uri="{FF2B5EF4-FFF2-40B4-BE49-F238E27FC236}">
                  <a16:creationId xmlns:a16="http://schemas.microsoft.com/office/drawing/2014/main" id="{834E3FDC-2D67-443C-B8D6-A1A6117E4ECB}"/>
                </a:ext>
              </a:extLst>
            </p:cNvPr>
            <p:cNvGrpSpPr>
              <a:grpSpLocks/>
            </p:cNvGrpSpPr>
            <p:nvPr/>
          </p:nvGrpSpPr>
          <p:grpSpPr bwMode="auto">
            <a:xfrm>
              <a:off x="2701851" y="1166565"/>
              <a:ext cx="12687" cy="4774529"/>
              <a:chOff x="4508501" y="2409844"/>
              <a:chExt cx="46037" cy="14022567"/>
            </a:xfrm>
          </p:grpSpPr>
          <p:sp>
            <p:nvSpPr>
              <p:cNvPr id="148" name="Rectangle 147">
                <a:extLst>
                  <a:ext uri="{FF2B5EF4-FFF2-40B4-BE49-F238E27FC236}">
                    <a16:creationId xmlns:a16="http://schemas.microsoft.com/office/drawing/2014/main" id="{6EB7508C-31AA-4198-BAB4-7EDCC08355E6}"/>
                  </a:ext>
                </a:extLst>
              </p:cNvPr>
              <p:cNvSpPr/>
              <p:nvPr/>
            </p:nvSpPr>
            <p:spPr>
              <a:xfrm>
                <a:off x="4508501" y="2409844"/>
                <a:ext cx="46037" cy="10594657"/>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698395" eaLnBrk="1" fontAlgn="auto" hangingPunct="1">
                  <a:spcBef>
                    <a:spcPts val="0"/>
                  </a:spcBef>
                  <a:spcAft>
                    <a:spcPts val="0"/>
                  </a:spcAft>
                  <a:defRPr/>
                </a:pPr>
                <a:endParaRPr lang="en-US" sz="900" dirty="0">
                  <a:solidFill>
                    <a:prstClr val="white"/>
                  </a:solidFill>
                  <a:latin typeface="Arial" charset="0"/>
                  <a:ea typeface="Arial" charset="0"/>
                  <a:cs typeface="Arial" charset="0"/>
                </a:endParaRPr>
              </a:p>
            </p:txBody>
          </p:sp>
          <p:sp>
            <p:nvSpPr>
              <p:cNvPr id="149" name="Rectangle 148">
                <a:extLst>
                  <a:ext uri="{FF2B5EF4-FFF2-40B4-BE49-F238E27FC236}">
                    <a16:creationId xmlns:a16="http://schemas.microsoft.com/office/drawing/2014/main" id="{E958B832-FC3C-4C17-931E-3BAB1093B44F}"/>
                  </a:ext>
                </a:extLst>
              </p:cNvPr>
              <p:cNvSpPr/>
              <p:nvPr/>
            </p:nvSpPr>
            <p:spPr>
              <a:xfrm>
                <a:off x="4508501" y="5837754"/>
                <a:ext cx="46037" cy="10594657"/>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698395" eaLnBrk="1" fontAlgn="auto" hangingPunct="1">
                  <a:spcBef>
                    <a:spcPts val="0"/>
                  </a:spcBef>
                  <a:spcAft>
                    <a:spcPts val="0"/>
                  </a:spcAft>
                  <a:defRPr/>
                </a:pPr>
                <a:endParaRPr lang="en-US" sz="900" dirty="0">
                  <a:solidFill>
                    <a:prstClr val="white"/>
                  </a:solidFill>
                  <a:latin typeface="Arial" charset="0"/>
                  <a:ea typeface="Arial" charset="0"/>
                  <a:cs typeface="Arial" charset="0"/>
                </a:endParaRPr>
              </a:p>
            </p:txBody>
          </p:sp>
        </p:grpSp>
        <p:pic>
          <p:nvPicPr>
            <p:cNvPr id="83" name="Picture 22">
              <a:extLst>
                <a:ext uri="{FF2B5EF4-FFF2-40B4-BE49-F238E27FC236}">
                  <a16:creationId xmlns:a16="http://schemas.microsoft.com/office/drawing/2014/main" id="{55EAFDB6-BB49-4485-AB1D-A777ACE37FCF}"/>
                </a:ext>
              </a:extLst>
            </p:cNvPr>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l="14133" r="54826"/>
            <a:stretch>
              <a:fillRect/>
            </a:stretch>
          </p:blipFill>
          <p:spPr bwMode="auto">
            <a:xfrm>
              <a:off x="2821888" y="2651564"/>
              <a:ext cx="238858" cy="84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Rounded Rectangle 103">
              <a:extLst>
                <a:ext uri="{FF2B5EF4-FFF2-40B4-BE49-F238E27FC236}">
                  <a16:creationId xmlns:a16="http://schemas.microsoft.com/office/drawing/2014/main" id="{90DA40D4-770F-4529-A2FF-C0E65273187A}"/>
                </a:ext>
              </a:extLst>
            </p:cNvPr>
            <p:cNvSpPr/>
            <p:nvPr/>
          </p:nvSpPr>
          <p:spPr>
            <a:xfrm>
              <a:off x="6032713" y="5426944"/>
              <a:ext cx="1776047" cy="406750"/>
            </a:xfrm>
            <a:prstGeom prst="roundRect">
              <a:avLst>
                <a:gd name="adj" fmla="val 10105"/>
              </a:avLst>
            </a:prstGeom>
            <a:no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tIns="23380" bIns="23380" anchor="ctr">
              <a:noAutofit/>
            </a:bodyPr>
            <a:lstStyle/>
            <a:p>
              <a:pPr algn="ctr" defTabSz="114300" eaLnBrk="1" fontAlgn="auto" hangingPunct="1">
                <a:spcBef>
                  <a:spcPts val="0"/>
                </a:spcBef>
                <a:spcAft>
                  <a:spcPts val="0"/>
                </a:spcAft>
                <a:defRPr/>
              </a:pPr>
              <a:r>
                <a:rPr lang="en-US" sz="800" b="1" dirty="0">
                  <a:solidFill>
                    <a:srgbClr val="000000"/>
                  </a:solidFill>
                  <a:latin typeface="Arial" charset="0"/>
                  <a:ea typeface="Arial" charset="0"/>
                  <a:cs typeface="Arial" charset="0"/>
                </a:rPr>
                <a:t>Storage as a Service</a:t>
              </a:r>
              <a:endParaRPr lang="en-US" sz="800" dirty="0">
                <a:solidFill>
                  <a:srgbClr val="000000"/>
                </a:solidFill>
                <a:latin typeface="Arial" charset="0"/>
                <a:ea typeface="Arial" charset="0"/>
                <a:cs typeface="Arial" charset="0"/>
              </a:endParaRPr>
            </a:p>
            <a:p>
              <a:pPr algn="ctr" defTabSz="114300" eaLnBrk="1" fontAlgn="auto" hangingPunct="1">
                <a:spcBef>
                  <a:spcPts val="0"/>
                </a:spcBef>
                <a:spcAft>
                  <a:spcPts val="0"/>
                </a:spcAft>
                <a:defRPr/>
              </a:pPr>
              <a:r>
                <a:rPr lang="en-US" sz="700" dirty="0">
                  <a:solidFill>
                    <a:srgbClr val="000000"/>
                  </a:solidFill>
                  <a:latin typeface="Arial" charset="0"/>
                  <a:ea typeface="Arial" charset="0"/>
                  <a:cs typeface="Arial" charset="0"/>
                </a:rPr>
                <a:t>Storage as a Service </a:t>
              </a:r>
              <a:r>
                <a:rPr lang="mr-IN" sz="700" dirty="0">
                  <a:solidFill>
                    <a:srgbClr val="000000"/>
                  </a:solidFill>
                  <a:latin typeface="Arial" charset="0"/>
                  <a:ea typeface="Arial" charset="0"/>
                  <a:cs typeface="Arial" charset="0"/>
                </a:rPr>
                <a:t>–</a:t>
              </a:r>
              <a:r>
                <a:rPr lang="en-US" sz="700" dirty="0">
                  <a:solidFill>
                    <a:srgbClr val="000000"/>
                  </a:solidFill>
                  <a:latin typeface="Arial" charset="0"/>
                  <a:ea typeface="Arial" charset="0"/>
                  <a:cs typeface="Arial" charset="0"/>
                </a:rPr>
                <a:t> consumption base, </a:t>
              </a:r>
              <a:br>
                <a:rPr lang="en-US" sz="700" dirty="0">
                  <a:solidFill>
                    <a:srgbClr val="000000"/>
                  </a:solidFill>
                  <a:latin typeface="Arial" charset="0"/>
                  <a:ea typeface="Arial" charset="0"/>
                  <a:cs typeface="Arial" charset="0"/>
                </a:rPr>
              </a:br>
              <a:r>
                <a:rPr lang="en-US" sz="700" dirty="0">
                  <a:solidFill>
                    <a:srgbClr val="000000"/>
                  </a:solidFill>
                  <a:latin typeface="Arial" charset="0"/>
                  <a:ea typeface="Arial" charset="0"/>
                  <a:cs typeface="Arial" charset="0"/>
                </a:rPr>
                <a:t>with IBM technology</a:t>
              </a:r>
            </a:p>
          </p:txBody>
        </p:sp>
        <p:sp>
          <p:nvSpPr>
            <p:cNvPr id="85" name="TextBox 16">
              <a:extLst>
                <a:ext uri="{FF2B5EF4-FFF2-40B4-BE49-F238E27FC236}">
                  <a16:creationId xmlns:a16="http://schemas.microsoft.com/office/drawing/2014/main" id="{63FA0851-9651-444D-BDFF-3E223675B94B}"/>
                </a:ext>
              </a:extLst>
            </p:cNvPr>
            <p:cNvSpPr txBox="1">
              <a:spLocks noChangeArrowheads="1"/>
            </p:cNvSpPr>
            <p:nvPr/>
          </p:nvSpPr>
          <p:spPr bwMode="auto">
            <a:xfrm>
              <a:off x="6788263" y="1953095"/>
              <a:ext cx="402877" cy="238777"/>
            </a:xfrm>
            <a:prstGeom prst="rect">
              <a:avLst/>
            </a:prstGeom>
            <a:solidFill>
              <a:srgbClr val="3D76AA"/>
            </a:solidFill>
            <a:ln w="9525">
              <a:noFill/>
              <a:miter lim="800000"/>
              <a:headEnd/>
              <a:tailEnd/>
            </a:ln>
          </p:spPr>
          <p:txBody>
            <a:bodyPr lIns="23380" tIns="11690" rIns="23380" bIns="11690">
              <a:noAutofit/>
            </a:bodyPr>
            <a:lstStyle/>
            <a:p>
              <a:pPr algn="ctr" defTabSz="114300" eaLnBrk="1" fontAlgn="auto" hangingPunct="1">
                <a:lnSpc>
                  <a:spcPct val="93000"/>
                </a:lnSpc>
                <a:spcBef>
                  <a:spcPts val="0"/>
                </a:spcBef>
                <a:spcAft>
                  <a:spcPts val="0"/>
                </a:spcAft>
              </a:pPr>
              <a:r>
                <a:rPr lang="en-US" sz="600" dirty="0">
                  <a:solidFill>
                    <a:prstClr val="white"/>
                  </a:solidFill>
                  <a:ea typeface="Arial" charset="0"/>
                  <a:cs typeface="Arial" charset="0"/>
                </a:rPr>
                <a:t>Meijer 985 </a:t>
              </a:r>
            </a:p>
            <a:p>
              <a:pPr algn="ctr" defTabSz="114300" eaLnBrk="1" fontAlgn="auto" hangingPunct="1">
                <a:lnSpc>
                  <a:spcPct val="93000"/>
                </a:lnSpc>
                <a:spcBef>
                  <a:spcPts val="0"/>
                </a:spcBef>
                <a:spcAft>
                  <a:spcPts val="0"/>
                </a:spcAft>
              </a:pPr>
              <a:r>
                <a:rPr lang="en-US" sz="600" dirty="0">
                  <a:solidFill>
                    <a:prstClr val="white"/>
                  </a:solidFill>
                  <a:ea typeface="Arial" charset="0"/>
                  <a:cs typeface="Arial" charset="0"/>
                </a:rPr>
                <a:t>Production </a:t>
              </a:r>
            </a:p>
          </p:txBody>
        </p:sp>
        <p:pic>
          <p:nvPicPr>
            <p:cNvPr id="86" name="Picture 2">
              <a:extLst>
                <a:ext uri="{FF2B5EF4-FFF2-40B4-BE49-F238E27FC236}">
                  <a16:creationId xmlns:a16="http://schemas.microsoft.com/office/drawing/2014/main" id="{83EC96B8-54EF-485B-B0B1-3AA001918D55}"/>
                </a:ext>
              </a:extLst>
            </p:cNvPr>
            <p:cNvPicPr>
              <a:picLocks noChangeAspect="1" noChangeArrowheads="1"/>
            </p:cNvPicPr>
            <p:nvPr/>
          </p:nvPicPr>
          <p:blipFill>
            <a:blip r:embed="rId2"/>
            <a:srcRect/>
            <a:stretch>
              <a:fillRect/>
            </a:stretch>
          </p:blipFill>
          <p:spPr bwMode="auto">
            <a:xfrm>
              <a:off x="6821068" y="2123050"/>
              <a:ext cx="316070" cy="215288"/>
            </a:xfrm>
            <a:prstGeom prst="rect">
              <a:avLst/>
            </a:prstGeom>
            <a:noFill/>
            <a:ln w="9525">
              <a:noFill/>
              <a:miter lim="800000"/>
              <a:headEnd/>
              <a:tailEnd/>
            </a:ln>
          </p:spPr>
        </p:pic>
        <p:grpSp>
          <p:nvGrpSpPr>
            <p:cNvPr id="87" name="Group 86">
              <a:extLst>
                <a:ext uri="{FF2B5EF4-FFF2-40B4-BE49-F238E27FC236}">
                  <a16:creationId xmlns:a16="http://schemas.microsoft.com/office/drawing/2014/main" id="{D3641460-9BDD-4C45-BD29-ACF53FFEAA79}"/>
                </a:ext>
              </a:extLst>
            </p:cNvPr>
            <p:cNvGrpSpPr/>
            <p:nvPr/>
          </p:nvGrpSpPr>
          <p:grpSpPr>
            <a:xfrm>
              <a:off x="8085184" y="3667422"/>
              <a:ext cx="783010" cy="425585"/>
              <a:chOff x="17474413" y="3303884"/>
              <a:chExt cx="8322287" cy="4523368"/>
            </a:xfrm>
          </p:grpSpPr>
          <p:sp>
            <p:nvSpPr>
              <p:cNvPr id="144" name="Freeform 21">
                <a:extLst>
                  <a:ext uri="{FF2B5EF4-FFF2-40B4-BE49-F238E27FC236}">
                    <a16:creationId xmlns:a16="http://schemas.microsoft.com/office/drawing/2014/main" id="{32D7C882-5810-4205-A0CC-BB312A79587C}"/>
                  </a:ext>
                </a:extLst>
              </p:cNvPr>
              <p:cNvSpPr>
                <a:spLocks noChangeAspect="1"/>
              </p:cNvSpPr>
              <p:nvPr/>
            </p:nvSpPr>
            <p:spPr bwMode="auto">
              <a:xfrm>
                <a:off x="20067501" y="3303884"/>
                <a:ext cx="2764631" cy="1595449"/>
              </a:xfrm>
              <a:custGeom>
                <a:avLst/>
                <a:gdLst>
                  <a:gd name="T0" fmla="*/ 2147483647 w 713"/>
                  <a:gd name="T1" fmla="*/ 2147483647 h 412"/>
                  <a:gd name="T2" fmla="*/ 2147483647 w 713"/>
                  <a:gd name="T3" fmla="*/ 2147483647 h 412"/>
                  <a:gd name="T4" fmla="*/ 2147483647 w 713"/>
                  <a:gd name="T5" fmla="*/ 2147483647 h 412"/>
                  <a:gd name="T6" fmla="*/ 2147483647 w 713"/>
                  <a:gd name="T7" fmla="*/ 2147483647 h 412"/>
                  <a:gd name="T8" fmla="*/ 2147483647 w 713"/>
                  <a:gd name="T9" fmla="*/ 2147483647 h 412"/>
                  <a:gd name="T10" fmla="*/ 2147483647 w 713"/>
                  <a:gd name="T11" fmla="*/ 0 h 412"/>
                  <a:gd name="T12" fmla="*/ 2147483647 w 713"/>
                  <a:gd name="T13" fmla="*/ 2147483647 h 412"/>
                  <a:gd name="T14" fmla="*/ 2147483647 w 713"/>
                  <a:gd name="T15" fmla="*/ 2147483647 h 412"/>
                  <a:gd name="T16" fmla="*/ 2147483647 w 713"/>
                  <a:gd name="T17" fmla="*/ 2147483647 h 412"/>
                  <a:gd name="T18" fmla="*/ 2147483647 w 713"/>
                  <a:gd name="T19" fmla="*/ 2147483647 h 412"/>
                  <a:gd name="T20" fmla="*/ 2147483647 w 713"/>
                  <a:gd name="T21" fmla="*/ 2147483647 h 412"/>
                  <a:gd name="T22" fmla="*/ 2147483647 w 713"/>
                  <a:gd name="T23" fmla="*/ 2147483647 h 412"/>
                  <a:gd name="T24" fmla="*/ 2147483647 w 713"/>
                  <a:gd name="T25" fmla="*/ 2147483647 h 412"/>
                  <a:gd name="T26" fmla="*/ 2147483647 w 713"/>
                  <a:gd name="T27" fmla="*/ 2147483647 h 412"/>
                  <a:gd name="T28" fmla="*/ 0 w 713"/>
                  <a:gd name="T29" fmla="*/ 2147483647 h 412"/>
                  <a:gd name="T30" fmla="*/ 2147483647 w 713"/>
                  <a:gd name="T31" fmla="*/ 2147483647 h 412"/>
                  <a:gd name="T32" fmla="*/ 2147483647 w 713"/>
                  <a:gd name="T33" fmla="*/ 2147483647 h 412"/>
                  <a:gd name="T34" fmla="*/ 2147483647 w 713"/>
                  <a:gd name="T35" fmla="*/ 2147483647 h 412"/>
                  <a:gd name="T36" fmla="*/ 2147483647 w 713"/>
                  <a:gd name="T37" fmla="*/ 2147483647 h 4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13" h="412">
                    <a:moveTo>
                      <a:pt x="595" y="174"/>
                    </a:moveTo>
                    <a:cubicBezTo>
                      <a:pt x="594" y="174"/>
                      <a:pt x="594" y="174"/>
                      <a:pt x="593" y="174"/>
                    </a:cubicBezTo>
                    <a:cubicBezTo>
                      <a:pt x="588" y="175"/>
                      <a:pt x="588" y="175"/>
                      <a:pt x="588" y="175"/>
                    </a:cubicBezTo>
                    <a:cubicBezTo>
                      <a:pt x="588" y="170"/>
                      <a:pt x="588" y="170"/>
                      <a:pt x="588" y="170"/>
                    </a:cubicBezTo>
                    <a:cubicBezTo>
                      <a:pt x="589" y="164"/>
                      <a:pt x="589" y="159"/>
                      <a:pt x="589" y="153"/>
                    </a:cubicBezTo>
                    <a:cubicBezTo>
                      <a:pt x="589" y="69"/>
                      <a:pt x="521" y="0"/>
                      <a:pt x="436" y="0"/>
                    </a:cubicBezTo>
                    <a:cubicBezTo>
                      <a:pt x="372" y="0"/>
                      <a:pt x="314" y="41"/>
                      <a:pt x="293" y="101"/>
                    </a:cubicBezTo>
                    <a:cubicBezTo>
                      <a:pt x="291" y="105"/>
                      <a:pt x="291" y="105"/>
                      <a:pt x="291" y="105"/>
                    </a:cubicBezTo>
                    <a:cubicBezTo>
                      <a:pt x="287" y="103"/>
                      <a:pt x="287" y="103"/>
                      <a:pt x="287" y="103"/>
                    </a:cubicBezTo>
                    <a:cubicBezTo>
                      <a:pt x="271" y="97"/>
                      <a:pt x="254" y="93"/>
                      <a:pt x="236" y="93"/>
                    </a:cubicBezTo>
                    <a:cubicBezTo>
                      <a:pt x="163" y="93"/>
                      <a:pt x="105" y="150"/>
                      <a:pt x="103" y="223"/>
                    </a:cubicBezTo>
                    <a:cubicBezTo>
                      <a:pt x="103" y="228"/>
                      <a:pt x="103" y="228"/>
                      <a:pt x="103" y="228"/>
                    </a:cubicBezTo>
                    <a:cubicBezTo>
                      <a:pt x="99" y="227"/>
                      <a:pt x="99" y="227"/>
                      <a:pt x="99" y="227"/>
                    </a:cubicBezTo>
                    <a:cubicBezTo>
                      <a:pt x="97" y="227"/>
                      <a:pt x="95" y="227"/>
                      <a:pt x="93" y="227"/>
                    </a:cubicBezTo>
                    <a:cubicBezTo>
                      <a:pt x="42" y="227"/>
                      <a:pt x="0" y="268"/>
                      <a:pt x="0" y="319"/>
                    </a:cubicBezTo>
                    <a:cubicBezTo>
                      <a:pt x="0" y="370"/>
                      <a:pt x="42" y="412"/>
                      <a:pt x="93" y="412"/>
                    </a:cubicBezTo>
                    <a:cubicBezTo>
                      <a:pt x="595" y="412"/>
                      <a:pt x="595" y="412"/>
                      <a:pt x="595" y="412"/>
                    </a:cubicBezTo>
                    <a:cubicBezTo>
                      <a:pt x="660" y="412"/>
                      <a:pt x="713" y="358"/>
                      <a:pt x="713" y="293"/>
                    </a:cubicBezTo>
                    <a:cubicBezTo>
                      <a:pt x="713" y="228"/>
                      <a:pt x="660" y="174"/>
                      <a:pt x="595" y="174"/>
                    </a:cubicBezTo>
                    <a:close/>
                  </a:path>
                </a:pathLst>
              </a:custGeom>
              <a:solidFill>
                <a:srgbClr val="AEE6FA"/>
              </a:solidFill>
              <a:ln w="63500">
                <a:solidFill>
                  <a:schemeClr val="bg1"/>
                </a:solidFill>
              </a:ln>
            </p:spPr>
            <p:txBody>
              <a:bodyPr/>
              <a:lstStyle/>
              <a:p>
                <a:pPr defTabSz="114300" eaLnBrk="1" fontAlgn="auto" hangingPunct="1">
                  <a:spcBef>
                    <a:spcPts val="0"/>
                  </a:spcBef>
                  <a:spcAft>
                    <a:spcPts val="0"/>
                  </a:spcAft>
                </a:pPr>
                <a:endParaRPr lang="en-CA" sz="600">
                  <a:solidFill>
                    <a:prstClr val="black"/>
                  </a:solidFill>
                  <a:latin typeface="Calibri" panose="020F0502020204030204"/>
                  <a:ea typeface="+mn-ea"/>
                  <a:cs typeface="Arial" panose="020B0604020202020204" pitchFamily="34" charset="0"/>
                </a:endParaRPr>
              </a:p>
            </p:txBody>
          </p:sp>
          <p:sp>
            <p:nvSpPr>
              <p:cNvPr id="145" name="Freeform 21">
                <a:extLst>
                  <a:ext uri="{FF2B5EF4-FFF2-40B4-BE49-F238E27FC236}">
                    <a16:creationId xmlns:a16="http://schemas.microsoft.com/office/drawing/2014/main" id="{90D13902-3ED7-446D-B593-B2337CA5061C}"/>
                  </a:ext>
                </a:extLst>
              </p:cNvPr>
              <p:cNvSpPr>
                <a:spLocks noChangeAspect="1"/>
              </p:cNvSpPr>
              <p:nvPr/>
            </p:nvSpPr>
            <p:spPr bwMode="auto">
              <a:xfrm>
                <a:off x="17474413" y="5594030"/>
                <a:ext cx="3869789" cy="2233222"/>
              </a:xfrm>
              <a:custGeom>
                <a:avLst/>
                <a:gdLst>
                  <a:gd name="T0" fmla="*/ 2147483647 w 713"/>
                  <a:gd name="T1" fmla="*/ 2147483647 h 412"/>
                  <a:gd name="T2" fmla="*/ 2147483647 w 713"/>
                  <a:gd name="T3" fmla="*/ 2147483647 h 412"/>
                  <a:gd name="T4" fmla="*/ 2147483647 w 713"/>
                  <a:gd name="T5" fmla="*/ 2147483647 h 412"/>
                  <a:gd name="T6" fmla="*/ 2147483647 w 713"/>
                  <a:gd name="T7" fmla="*/ 2147483647 h 412"/>
                  <a:gd name="T8" fmla="*/ 2147483647 w 713"/>
                  <a:gd name="T9" fmla="*/ 2147483647 h 412"/>
                  <a:gd name="T10" fmla="*/ 2147483647 w 713"/>
                  <a:gd name="T11" fmla="*/ 0 h 412"/>
                  <a:gd name="T12" fmla="*/ 2147483647 w 713"/>
                  <a:gd name="T13" fmla="*/ 2147483647 h 412"/>
                  <a:gd name="T14" fmla="*/ 2147483647 w 713"/>
                  <a:gd name="T15" fmla="*/ 2147483647 h 412"/>
                  <a:gd name="T16" fmla="*/ 2147483647 w 713"/>
                  <a:gd name="T17" fmla="*/ 2147483647 h 412"/>
                  <a:gd name="T18" fmla="*/ 2147483647 w 713"/>
                  <a:gd name="T19" fmla="*/ 2147483647 h 412"/>
                  <a:gd name="T20" fmla="*/ 2147483647 w 713"/>
                  <a:gd name="T21" fmla="*/ 2147483647 h 412"/>
                  <a:gd name="T22" fmla="*/ 2147483647 w 713"/>
                  <a:gd name="T23" fmla="*/ 2147483647 h 412"/>
                  <a:gd name="T24" fmla="*/ 2147483647 w 713"/>
                  <a:gd name="T25" fmla="*/ 2147483647 h 412"/>
                  <a:gd name="T26" fmla="*/ 2147483647 w 713"/>
                  <a:gd name="T27" fmla="*/ 2147483647 h 412"/>
                  <a:gd name="T28" fmla="*/ 0 w 713"/>
                  <a:gd name="T29" fmla="*/ 2147483647 h 412"/>
                  <a:gd name="T30" fmla="*/ 2147483647 w 713"/>
                  <a:gd name="T31" fmla="*/ 2147483647 h 412"/>
                  <a:gd name="T32" fmla="*/ 2147483647 w 713"/>
                  <a:gd name="T33" fmla="*/ 2147483647 h 412"/>
                  <a:gd name="T34" fmla="*/ 2147483647 w 713"/>
                  <a:gd name="T35" fmla="*/ 2147483647 h 412"/>
                  <a:gd name="T36" fmla="*/ 2147483647 w 713"/>
                  <a:gd name="T37" fmla="*/ 2147483647 h 4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13" h="412">
                    <a:moveTo>
                      <a:pt x="595" y="174"/>
                    </a:moveTo>
                    <a:cubicBezTo>
                      <a:pt x="594" y="174"/>
                      <a:pt x="594" y="174"/>
                      <a:pt x="593" y="174"/>
                    </a:cubicBezTo>
                    <a:cubicBezTo>
                      <a:pt x="588" y="175"/>
                      <a:pt x="588" y="175"/>
                      <a:pt x="588" y="175"/>
                    </a:cubicBezTo>
                    <a:cubicBezTo>
                      <a:pt x="588" y="170"/>
                      <a:pt x="588" y="170"/>
                      <a:pt x="588" y="170"/>
                    </a:cubicBezTo>
                    <a:cubicBezTo>
                      <a:pt x="589" y="164"/>
                      <a:pt x="589" y="159"/>
                      <a:pt x="589" y="153"/>
                    </a:cubicBezTo>
                    <a:cubicBezTo>
                      <a:pt x="589" y="69"/>
                      <a:pt x="521" y="0"/>
                      <a:pt x="436" y="0"/>
                    </a:cubicBezTo>
                    <a:cubicBezTo>
                      <a:pt x="372" y="0"/>
                      <a:pt x="314" y="41"/>
                      <a:pt x="293" y="101"/>
                    </a:cubicBezTo>
                    <a:cubicBezTo>
                      <a:pt x="291" y="105"/>
                      <a:pt x="291" y="105"/>
                      <a:pt x="291" y="105"/>
                    </a:cubicBezTo>
                    <a:cubicBezTo>
                      <a:pt x="287" y="103"/>
                      <a:pt x="287" y="103"/>
                      <a:pt x="287" y="103"/>
                    </a:cubicBezTo>
                    <a:cubicBezTo>
                      <a:pt x="271" y="97"/>
                      <a:pt x="254" y="93"/>
                      <a:pt x="236" y="93"/>
                    </a:cubicBezTo>
                    <a:cubicBezTo>
                      <a:pt x="163" y="93"/>
                      <a:pt x="105" y="150"/>
                      <a:pt x="103" y="223"/>
                    </a:cubicBezTo>
                    <a:cubicBezTo>
                      <a:pt x="103" y="228"/>
                      <a:pt x="103" y="228"/>
                      <a:pt x="103" y="228"/>
                    </a:cubicBezTo>
                    <a:cubicBezTo>
                      <a:pt x="99" y="227"/>
                      <a:pt x="99" y="227"/>
                      <a:pt x="99" y="227"/>
                    </a:cubicBezTo>
                    <a:cubicBezTo>
                      <a:pt x="97" y="227"/>
                      <a:pt x="95" y="227"/>
                      <a:pt x="93" y="227"/>
                    </a:cubicBezTo>
                    <a:cubicBezTo>
                      <a:pt x="42" y="227"/>
                      <a:pt x="0" y="268"/>
                      <a:pt x="0" y="319"/>
                    </a:cubicBezTo>
                    <a:cubicBezTo>
                      <a:pt x="0" y="370"/>
                      <a:pt x="42" y="412"/>
                      <a:pt x="93" y="412"/>
                    </a:cubicBezTo>
                    <a:cubicBezTo>
                      <a:pt x="595" y="412"/>
                      <a:pt x="595" y="412"/>
                      <a:pt x="595" y="412"/>
                    </a:cubicBezTo>
                    <a:cubicBezTo>
                      <a:pt x="660" y="412"/>
                      <a:pt x="713" y="358"/>
                      <a:pt x="713" y="293"/>
                    </a:cubicBezTo>
                    <a:cubicBezTo>
                      <a:pt x="713" y="228"/>
                      <a:pt x="660" y="174"/>
                      <a:pt x="595" y="174"/>
                    </a:cubicBezTo>
                    <a:close/>
                  </a:path>
                </a:pathLst>
              </a:custGeom>
              <a:solidFill>
                <a:srgbClr val="AEE6FA"/>
              </a:solidFill>
              <a:ln w="63500">
                <a:solidFill>
                  <a:schemeClr val="bg1"/>
                </a:solidFill>
              </a:ln>
            </p:spPr>
            <p:txBody>
              <a:bodyPr/>
              <a:lstStyle/>
              <a:p>
                <a:pPr defTabSz="114300" eaLnBrk="1" fontAlgn="auto" hangingPunct="1">
                  <a:spcBef>
                    <a:spcPts val="0"/>
                  </a:spcBef>
                  <a:spcAft>
                    <a:spcPts val="0"/>
                  </a:spcAft>
                </a:pPr>
                <a:endParaRPr lang="en-CA" sz="600">
                  <a:solidFill>
                    <a:prstClr val="black"/>
                  </a:solidFill>
                  <a:latin typeface="Calibri" panose="020F0502020204030204"/>
                  <a:ea typeface="+mn-ea"/>
                  <a:cs typeface="Arial" panose="020B0604020202020204" pitchFamily="34" charset="0"/>
                </a:endParaRPr>
              </a:p>
            </p:txBody>
          </p:sp>
          <p:sp>
            <p:nvSpPr>
              <p:cNvPr id="146" name="Freeform 21">
                <a:extLst>
                  <a:ext uri="{FF2B5EF4-FFF2-40B4-BE49-F238E27FC236}">
                    <a16:creationId xmlns:a16="http://schemas.microsoft.com/office/drawing/2014/main" id="{1A8B14EF-345F-44BB-B12B-55697F696634}"/>
                  </a:ext>
                </a:extLst>
              </p:cNvPr>
              <p:cNvSpPr>
                <a:spLocks noChangeAspect="1"/>
              </p:cNvSpPr>
              <p:nvPr/>
            </p:nvSpPr>
            <p:spPr bwMode="auto">
              <a:xfrm>
                <a:off x="19855534" y="3928135"/>
                <a:ext cx="5674779" cy="3274869"/>
              </a:xfrm>
              <a:custGeom>
                <a:avLst/>
                <a:gdLst>
                  <a:gd name="T0" fmla="*/ 2147483647 w 713"/>
                  <a:gd name="T1" fmla="*/ 2147483647 h 412"/>
                  <a:gd name="T2" fmla="*/ 2147483647 w 713"/>
                  <a:gd name="T3" fmla="*/ 2147483647 h 412"/>
                  <a:gd name="T4" fmla="*/ 2147483647 w 713"/>
                  <a:gd name="T5" fmla="*/ 2147483647 h 412"/>
                  <a:gd name="T6" fmla="*/ 2147483647 w 713"/>
                  <a:gd name="T7" fmla="*/ 2147483647 h 412"/>
                  <a:gd name="T8" fmla="*/ 2147483647 w 713"/>
                  <a:gd name="T9" fmla="*/ 2147483647 h 412"/>
                  <a:gd name="T10" fmla="*/ 2147483647 w 713"/>
                  <a:gd name="T11" fmla="*/ 0 h 412"/>
                  <a:gd name="T12" fmla="*/ 2147483647 w 713"/>
                  <a:gd name="T13" fmla="*/ 2147483647 h 412"/>
                  <a:gd name="T14" fmla="*/ 2147483647 w 713"/>
                  <a:gd name="T15" fmla="*/ 2147483647 h 412"/>
                  <a:gd name="T16" fmla="*/ 2147483647 w 713"/>
                  <a:gd name="T17" fmla="*/ 2147483647 h 412"/>
                  <a:gd name="T18" fmla="*/ 2147483647 w 713"/>
                  <a:gd name="T19" fmla="*/ 2147483647 h 412"/>
                  <a:gd name="T20" fmla="*/ 2147483647 w 713"/>
                  <a:gd name="T21" fmla="*/ 2147483647 h 412"/>
                  <a:gd name="T22" fmla="*/ 2147483647 w 713"/>
                  <a:gd name="T23" fmla="*/ 2147483647 h 412"/>
                  <a:gd name="T24" fmla="*/ 2147483647 w 713"/>
                  <a:gd name="T25" fmla="*/ 2147483647 h 412"/>
                  <a:gd name="T26" fmla="*/ 2147483647 w 713"/>
                  <a:gd name="T27" fmla="*/ 2147483647 h 412"/>
                  <a:gd name="T28" fmla="*/ 0 w 713"/>
                  <a:gd name="T29" fmla="*/ 2147483647 h 412"/>
                  <a:gd name="T30" fmla="*/ 2147483647 w 713"/>
                  <a:gd name="T31" fmla="*/ 2147483647 h 412"/>
                  <a:gd name="T32" fmla="*/ 2147483647 w 713"/>
                  <a:gd name="T33" fmla="*/ 2147483647 h 412"/>
                  <a:gd name="T34" fmla="*/ 2147483647 w 713"/>
                  <a:gd name="T35" fmla="*/ 2147483647 h 412"/>
                  <a:gd name="T36" fmla="*/ 2147483647 w 713"/>
                  <a:gd name="T37" fmla="*/ 2147483647 h 4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13" h="412">
                    <a:moveTo>
                      <a:pt x="595" y="174"/>
                    </a:moveTo>
                    <a:cubicBezTo>
                      <a:pt x="594" y="174"/>
                      <a:pt x="594" y="174"/>
                      <a:pt x="593" y="174"/>
                    </a:cubicBezTo>
                    <a:cubicBezTo>
                      <a:pt x="588" y="175"/>
                      <a:pt x="588" y="175"/>
                      <a:pt x="588" y="175"/>
                    </a:cubicBezTo>
                    <a:cubicBezTo>
                      <a:pt x="588" y="170"/>
                      <a:pt x="588" y="170"/>
                      <a:pt x="588" y="170"/>
                    </a:cubicBezTo>
                    <a:cubicBezTo>
                      <a:pt x="589" y="164"/>
                      <a:pt x="589" y="159"/>
                      <a:pt x="589" y="153"/>
                    </a:cubicBezTo>
                    <a:cubicBezTo>
                      <a:pt x="589" y="69"/>
                      <a:pt x="521" y="0"/>
                      <a:pt x="436" y="0"/>
                    </a:cubicBezTo>
                    <a:cubicBezTo>
                      <a:pt x="372" y="0"/>
                      <a:pt x="314" y="41"/>
                      <a:pt x="293" y="101"/>
                    </a:cubicBezTo>
                    <a:cubicBezTo>
                      <a:pt x="291" y="105"/>
                      <a:pt x="291" y="105"/>
                      <a:pt x="291" y="105"/>
                    </a:cubicBezTo>
                    <a:cubicBezTo>
                      <a:pt x="287" y="103"/>
                      <a:pt x="287" y="103"/>
                      <a:pt x="287" y="103"/>
                    </a:cubicBezTo>
                    <a:cubicBezTo>
                      <a:pt x="271" y="97"/>
                      <a:pt x="254" y="93"/>
                      <a:pt x="236" y="93"/>
                    </a:cubicBezTo>
                    <a:cubicBezTo>
                      <a:pt x="163" y="93"/>
                      <a:pt x="105" y="150"/>
                      <a:pt x="103" y="223"/>
                    </a:cubicBezTo>
                    <a:cubicBezTo>
                      <a:pt x="103" y="228"/>
                      <a:pt x="103" y="228"/>
                      <a:pt x="103" y="228"/>
                    </a:cubicBezTo>
                    <a:cubicBezTo>
                      <a:pt x="99" y="227"/>
                      <a:pt x="99" y="227"/>
                      <a:pt x="99" y="227"/>
                    </a:cubicBezTo>
                    <a:cubicBezTo>
                      <a:pt x="97" y="227"/>
                      <a:pt x="95" y="227"/>
                      <a:pt x="93" y="227"/>
                    </a:cubicBezTo>
                    <a:cubicBezTo>
                      <a:pt x="42" y="227"/>
                      <a:pt x="0" y="268"/>
                      <a:pt x="0" y="319"/>
                    </a:cubicBezTo>
                    <a:cubicBezTo>
                      <a:pt x="0" y="370"/>
                      <a:pt x="42" y="412"/>
                      <a:pt x="93" y="412"/>
                    </a:cubicBezTo>
                    <a:cubicBezTo>
                      <a:pt x="595" y="412"/>
                      <a:pt x="595" y="412"/>
                      <a:pt x="595" y="412"/>
                    </a:cubicBezTo>
                    <a:cubicBezTo>
                      <a:pt x="660" y="412"/>
                      <a:pt x="713" y="358"/>
                      <a:pt x="713" y="293"/>
                    </a:cubicBezTo>
                    <a:cubicBezTo>
                      <a:pt x="713" y="228"/>
                      <a:pt x="660" y="174"/>
                      <a:pt x="595" y="174"/>
                    </a:cubicBezTo>
                    <a:close/>
                  </a:path>
                </a:pathLst>
              </a:custGeom>
              <a:solidFill>
                <a:srgbClr val="AEE6FA"/>
              </a:solidFill>
              <a:ln w="63500">
                <a:solidFill>
                  <a:schemeClr val="bg1"/>
                </a:solidFill>
              </a:ln>
            </p:spPr>
            <p:txBody>
              <a:bodyPr/>
              <a:lstStyle/>
              <a:p>
                <a:pPr defTabSz="114300" eaLnBrk="1" fontAlgn="auto" hangingPunct="1">
                  <a:spcBef>
                    <a:spcPts val="0"/>
                  </a:spcBef>
                  <a:spcAft>
                    <a:spcPts val="0"/>
                  </a:spcAft>
                </a:pPr>
                <a:endParaRPr lang="en-CA" sz="600">
                  <a:solidFill>
                    <a:prstClr val="black"/>
                  </a:solidFill>
                  <a:latin typeface="Calibri" panose="020F0502020204030204"/>
                  <a:ea typeface="+mn-ea"/>
                  <a:cs typeface="Arial" panose="020B0604020202020204" pitchFamily="34" charset="0"/>
                </a:endParaRPr>
              </a:p>
            </p:txBody>
          </p:sp>
          <p:sp>
            <p:nvSpPr>
              <p:cNvPr id="147" name="Freeform 21">
                <a:extLst>
                  <a:ext uri="{FF2B5EF4-FFF2-40B4-BE49-F238E27FC236}">
                    <a16:creationId xmlns:a16="http://schemas.microsoft.com/office/drawing/2014/main" id="{710F63E5-B729-4115-A81F-7A7F5C7D9FA1}"/>
                  </a:ext>
                </a:extLst>
              </p:cNvPr>
              <p:cNvSpPr>
                <a:spLocks noChangeAspect="1"/>
              </p:cNvSpPr>
              <p:nvPr/>
            </p:nvSpPr>
            <p:spPr bwMode="auto">
              <a:xfrm>
                <a:off x="24163211" y="3734400"/>
                <a:ext cx="1633489" cy="942673"/>
              </a:xfrm>
              <a:custGeom>
                <a:avLst/>
                <a:gdLst>
                  <a:gd name="T0" fmla="*/ 2147483647 w 713"/>
                  <a:gd name="T1" fmla="*/ 2147483647 h 412"/>
                  <a:gd name="T2" fmla="*/ 2147483647 w 713"/>
                  <a:gd name="T3" fmla="*/ 2147483647 h 412"/>
                  <a:gd name="T4" fmla="*/ 2147483647 w 713"/>
                  <a:gd name="T5" fmla="*/ 2147483647 h 412"/>
                  <a:gd name="T6" fmla="*/ 2147483647 w 713"/>
                  <a:gd name="T7" fmla="*/ 2147483647 h 412"/>
                  <a:gd name="T8" fmla="*/ 2147483647 w 713"/>
                  <a:gd name="T9" fmla="*/ 2147483647 h 412"/>
                  <a:gd name="T10" fmla="*/ 2147483647 w 713"/>
                  <a:gd name="T11" fmla="*/ 0 h 412"/>
                  <a:gd name="T12" fmla="*/ 2147483647 w 713"/>
                  <a:gd name="T13" fmla="*/ 2147483647 h 412"/>
                  <a:gd name="T14" fmla="*/ 2147483647 w 713"/>
                  <a:gd name="T15" fmla="*/ 2147483647 h 412"/>
                  <a:gd name="T16" fmla="*/ 2147483647 w 713"/>
                  <a:gd name="T17" fmla="*/ 2147483647 h 412"/>
                  <a:gd name="T18" fmla="*/ 2147483647 w 713"/>
                  <a:gd name="T19" fmla="*/ 2147483647 h 412"/>
                  <a:gd name="T20" fmla="*/ 2147483647 w 713"/>
                  <a:gd name="T21" fmla="*/ 2147483647 h 412"/>
                  <a:gd name="T22" fmla="*/ 2147483647 w 713"/>
                  <a:gd name="T23" fmla="*/ 2147483647 h 412"/>
                  <a:gd name="T24" fmla="*/ 2147483647 w 713"/>
                  <a:gd name="T25" fmla="*/ 2147483647 h 412"/>
                  <a:gd name="T26" fmla="*/ 2147483647 w 713"/>
                  <a:gd name="T27" fmla="*/ 2147483647 h 412"/>
                  <a:gd name="T28" fmla="*/ 0 w 713"/>
                  <a:gd name="T29" fmla="*/ 2147483647 h 412"/>
                  <a:gd name="T30" fmla="*/ 2147483647 w 713"/>
                  <a:gd name="T31" fmla="*/ 2147483647 h 412"/>
                  <a:gd name="T32" fmla="*/ 2147483647 w 713"/>
                  <a:gd name="T33" fmla="*/ 2147483647 h 412"/>
                  <a:gd name="T34" fmla="*/ 2147483647 w 713"/>
                  <a:gd name="T35" fmla="*/ 2147483647 h 412"/>
                  <a:gd name="T36" fmla="*/ 2147483647 w 713"/>
                  <a:gd name="T37" fmla="*/ 2147483647 h 4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13" h="412">
                    <a:moveTo>
                      <a:pt x="595" y="174"/>
                    </a:moveTo>
                    <a:cubicBezTo>
                      <a:pt x="594" y="174"/>
                      <a:pt x="594" y="174"/>
                      <a:pt x="593" y="174"/>
                    </a:cubicBezTo>
                    <a:cubicBezTo>
                      <a:pt x="588" y="175"/>
                      <a:pt x="588" y="175"/>
                      <a:pt x="588" y="175"/>
                    </a:cubicBezTo>
                    <a:cubicBezTo>
                      <a:pt x="588" y="170"/>
                      <a:pt x="588" y="170"/>
                      <a:pt x="588" y="170"/>
                    </a:cubicBezTo>
                    <a:cubicBezTo>
                      <a:pt x="589" y="164"/>
                      <a:pt x="589" y="159"/>
                      <a:pt x="589" y="153"/>
                    </a:cubicBezTo>
                    <a:cubicBezTo>
                      <a:pt x="589" y="69"/>
                      <a:pt x="521" y="0"/>
                      <a:pt x="436" y="0"/>
                    </a:cubicBezTo>
                    <a:cubicBezTo>
                      <a:pt x="372" y="0"/>
                      <a:pt x="314" y="41"/>
                      <a:pt x="293" y="101"/>
                    </a:cubicBezTo>
                    <a:cubicBezTo>
                      <a:pt x="291" y="105"/>
                      <a:pt x="291" y="105"/>
                      <a:pt x="291" y="105"/>
                    </a:cubicBezTo>
                    <a:cubicBezTo>
                      <a:pt x="287" y="103"/>
                      <a:pt x="287" y="103"/>
                      <a:pt x="287" y="103"/>
                    </a:cubicBezTo>
                    <a:cubicBezTo>
                      <a:pt x="271" y="97"/>
                      <a:pt x="254" y="93"/>
                      <a:pt x="236" y="93"/>
                    </a:cubicBezTo>
                    <a:cubicBezTo>
                      <a:pt x="163" y="93"/>
                      <a:pt x="105" y="150"/>
                      <a:pt x="103" y="223"/>
                    </a:cubicBezTo>
                    <a:cubicBezTo>
                      <a:pt x="103" y="228"/>
                      <a:pt x="103" y="228"/>
                      <a:pt x="103" y="228"/>
                    </a:cubicBezTo>
                    <a:cubicBezTo>
                      <a:pt x="99" y="227"/>
                      <a:pt x="99" y="227"/>
                      <a:pt x="99" y="227"/>
                    </a:cubicBezTo>
                    <a:cubicBezTo>
                      <a:pt x="97" y="227"/>
                      <a:pt x="95" y="227"/>
                      <a:pt x="93" y="227"/>
                    </a:cubicBezTo>
                    <a:cubicBezTo>
                      <a:pt x="42" y="227"/>
                      <a:pt x="0" y="268"/>
                      <a:pt x="0" y="319"/>
                    </a:cubicBezTo>
                    <a:cubicBezTo>
                      <a:pt x="0" y="370"/>
                      <a:pt x="42" y="412"/>
                      <a:pt x="93" y="412"/>
                    </a:cubicBezTo>
                    <a:cubicBezTo>
                      <a:pt x="595" y="412"/>
                      <a:pt x="595" y="412"/>
                      <a:pt x="595" y="412"/>
                    </a:cubicBezTo>
                    <a:cubicBezTo>
                      <a:pt x="660" y="412"/>
                      <a:pt x="713" y="358"/>
                      <a:pt x="713" y="293"/>
                    </a:cubicBezTo>
                    <a:cubicBezTo>
                      <a:pt x="713" y="228"/>
                      <a:pt x="660" y="174"/>
                      <a:pt x="595" y="174"/>
                    </a:cubicBezTo>
                    <a:close/>
                  </a:path>
                </a:pathLst>
              </a:custGeom>
              <a:solidFill>
                <a:srgbClr val="AEE6FA"/>
              </a:solidFill>
              <a:ln w="63500">
                <a:solidFill>
                  <a:schemeClr val="bg1"/>
                </a:solidFill>
              </a:ln>
            </p:spPr>
            <p:txBody>
              <a:bodyPr/>
              <a:lstStyle/>
              <a:p>
                <a:pPr defTabSz="114300" eaLnBrk="1" fontAlgn="auto" hangingPunct="1">
                  <a:spcBef>
                    <a:spcPts val="0"/>
                  </a:spcBef>
                  <a:spcAft>
                    <a:spcPts val="0"/>
                  </a:spcAft>
                </a:pPr>
                <a:endParaRPr lang="en-CA" sz="600">
                  <a:solidFill>
                    <a:prstClr val="black"/>
                  </a:solidFill>
                  <a:latin typeface="Calibri" panose="020F0502020204030204"/>
                  <a:ea typeface="+mn-ea"/>
                  <a:cs typeface="Arial" panose="020B0604020202020204" pitchFamily="34" charset="0"/>
                </a:endParaRPr>
              </a:p>
            </p:txBody>
          </p:sp>
        </p:grpSp>
        <p:grpSp>
          <p:nvGrpSpPr>
            <p:cNvPr id="88" name="Group 87">
              <a:extLst>
                <a:ext uri="{FF2B5EF4-FFF2-40B4-BE49-F238E27FC236}">
                  <a16:creationId xmlns:a16="http://schemas.microsoft.com/office/drawing/2014/main" id="{324E8622-CB95-42C2-B34B-D82801E403D7}"/>
                </a:ext>
              </a:extLst>
            </p:cNvPr>
            <p:cNvGrpSpPr/>
            <p:nvPr/>
          </p:nvGrpSpPr>
          <p:grpSpPr>
            <a:xfrm>
              <a:off x="9812923" y="2532880"/>
              <a:ext cx="552920" cy="286809"/>
              <a:chOff x="17945286" y="3303884"/>
              <a:chExt cx="8196455" cy="4251633"/>
            </a:xfrm>
          </p:grpSpPr>
          <p:sp>
            <p:nvSpPr>
              <p:cNvPr id="140" name="Freeform 21">
                <a:extLst>
                  <a:ext uri="{FF2B5EF4-FFF2-40B4-BE49-F238E27FC236}">
                    <a16:creationId xmlns:a16="http://schemas.microsoft.com/office/drawing/2014/main" id="{0D642F84-E99F-4B33-BFA4-5BA2CBA82EFB}"/>
                  </a:ext>
                </a:extLst>
              </p:cNvPr>
              <p:cNvSpPr>
                <a:spLocks noChangeAspect="1"/>
              </p:cNvSpPr>
              <p:nvPr/>
            </p:nvSpPr>
            <p:spPr bwMode="auto">
              <a:xfrm>
                <a:off x="20067501" y="3303884"/>
                <a:ext cx="2764631" cy="1595449"/>
              </a:xfrm>
              <a:custGeom>
                <a:avLst/>
                <a:gdLst>
                  <a:gd name="T0" fmla="*/ 2147483647 w 713"/>
                  <a:gd name="T1" fmla="*/ 2147483647 h 412"/>
                  <a:gd name="T2" fmla="*/ 2147483647 w 713"/>
                  <a:gd name="T3" fmla="*/ 2147483647 h 412"/>
                  <a:gd name="T4" fmla="*/ 2147483647 w 713"/>
                  <a:gd name="T5" fmla="*/ 2147483647 h 412"/>
                  <a:gd name="T6" fmla="*/ 2147483647 w 713"/>
                  <a:gd name="T7" fmla="*/ 2147483647 h 412"/>
                  <a:gd name="T8" fmla="*/ 2147483647 w 713"/>
                  <a:gd name="T9" fmla="*/ 2147483647 h 412"/>
                  <a:gd name="T10" fmla="*/ 2147483647 w 713"/>
                  <a:gd name="T11" fmla="*/ 0 h 412"/>
                  <a:gd name="T12" fmla="*/ 2147483647 w 713"/>
                  <a:gd name="T13" fmla="*/ 2147483647 h 412"/>
                  <a:gd name="T14" fmla="*/ 2147483647 w 713"/>
                  <a:gd name="T15" fmla="*/ 2147483647 h 412"/>
                  <a:gd name="T16" fmla="*/ 2147483647 w 713"/>
                  <a:gd name="T17" fmla="*/ 2147483647 h 412"/>
                  <a:gd name="T18" fmla="*/ 2147483647 w 713"/>
                  <a:gd name="T19" fmla="*/ 2147483647 h 412"/>
                  <a:gd name="T20" fmla="*/ 2147483647 w 713"/>
                  <a:gd name="T21" fmla="*/ 2147483647 h 412"/>
                  <a:gd name="T22" fmla="*/ 2147483647 w 713"/>
                  <a:gd name="T23" fmla="*/ 2147483647 h 412"/>
                  <a:gd name="T24" fmla="*/ 2147483647 w 713"/>
                  <a:gd name="T25" fmla="*/ 2147483647 h 412"/>
                  <a:gd name="T26" fmla="*/ 2147483647 w 713"/>
                  <a:gd name="T27" fmla="*/ 2147483647 h 412"/>
                  <a:gd name="T28" fmla="*/ 0 w 713"/>
                  <a:gd name="T29" fmla="*/ 2147483647 h 412"/>
                  <a:gd name="T30" fmla="*/ 2147483647 w 713"/>
                  <a:gd name="T31" fmla="*/ 2147483647 h 412"/>
                  <a:gd name="T32" fmla="*/ 2147483647 w 713"/>
                  <a:gd name="T33" fmla="*/ 2147483647 h 412"/>
                  <a:gd name="T34" fmla="*/ 2147483647 w 713"/>
                  <a:gd name="T35" fmla="*/ 2147483647 h 412"/>
                  <a:gd name="T36" fmla="*/ 2147483647 w 713"/>
                  <a:gd name="T37" fmla="*/ 2147483647 h 4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13" h="412">
                    <a:moveTo>
                      <a:pt x="595" y="174"/>
                    </a:moveTo>
                    <a:cubicBezTo>
                      <a:pt x="594" y="174"/>
                      <a:pt x="594" y="174"/>
                      <a:pt x="593" y="174"/>
                    </a:cubicBezTo>
                    <a:cubicBezTo>
                      <a:pt x="588" y="175"/>
                      <a:pt x="588" y="175"/>
                      <a:pt x="588" y="175"/>
                    </a:cubicBezTo>
                    <a:cubicBezTo>
                      <a:pt x="588" y="170"/>
                      <a:pt x="588" y="170"/>
                      <a:pt x="588" y="170"/>
                    </a:cubicBezTo>
                    <a:cubicBezTo>
                      <a:pt x="589" y="164"/>
                      <a:pt x="589" y="159"/>
                      <a:pt x="589" y="153"/>
                    </a:cubicBezTo>
                    <a:cubicBezTo>
                      <a:pt x="589" y="69"/>
                      <a:pt x="521" y="0"/>
                      <a:pt x="436" y="0"/>
                    </a:cubicBezTo>
                    <a:cubicBezTo>
                      <a:pt x="372" y="0"/>
                      <a:pt x="314" y="41"/>
                      <a:pt x="293" y="101"/>
                    </a:cubicBezTo>
                    <a:cubicBezTo>
                      <a:pt x="291" y="105"/>
                      <a:pt x="291" y="105"/>
                      <a:pt x="291" y="105"/>
                    </a:cubicBezTo>
                    <a:cubicBezTo>
                      <a:pt x="287" y="103"/>
                      <a:pt x="287" y="103"/>
                      <a:pt x="287" y="103"/>
                    </a:cubicBezTo>
                    <a:cubicBezTo>
                      <a:pt x="271" y="97"/>
                      <a:pt x="254" y="93"/>
                      <a:pt x="236" y="93"/>
                    </a:cubicBezTo>
                    <a:cubicBezTo>
                      <a:pt x="163" y="93"/>
                      <a:pt x="105" y="150"/>
                      <a:pt x="103" y="223"/>
                    </a:cubicBezTo>
                    <a:cubicBezTo>
                      <a:pt x="103" y="228"/>
                      <a:pt x="103" y="228"/>
                      <a:pt x="103" y="228"/>
                    </a:cubicBezTo>
                    <a:cubicBezTo>
                      <a:pt x="99" y="227"/>
                      <a:pt x="99" y="227"/>
                      <a:pt x="99" y="227"/>
                    </a:cubicBezTo>
                    <a:cubicBezTo>
                      <a:pt x="97" y="227"/>
                      <a:pt x="95" y="227"/>
                      <a:pt x="93" y="227"/>
                    </a:cubicBezTo>
                    <a:cubicBezTo>
                      <a:pt x="42" y="227"/>
                      <a:pt x="0" y="268"/>
                      <a:pt x="0" y="319"/>
                    </a:cubicBezTo>
                    <a:cubicBezTo>
                      <a:pt x="0" y="370"/>
                      <a:pt x="42" y="412"/>
                      <a:pt x="93" y="412"/>
                    </a:cubicBezTo>
                    <a:cubicBezTo>
                      <a:pt x="595" y="412"/>
                      <a:pt x="595" y="412"/>
                      <a:pt x="595" y="412"/>
                    </a:cubicBezTo>
                    <a:cubicBezTo>
                      <a:pt x="660" y="412"/>
                      <a:pt x="713" y="358"/>
                      <a:pt x="713" y="293"/>
                    </a:cubicBezTo>
                    <a:cubicBezTo>
                      <a:pt x="713" y="228"/>
                      <a:pt x="660" y="174"/>
                      <a:pt x="595" y="174"/>
                    </a:cubicBezTo>
                    <a:close/>
                  </a:path>
                </a:pathLst>
              </a:custGeom>
              <a:solidFill>
                <a:srgbClr val="AEE6FA"/>
              </a:solidFill>
              <a:ln w="63500">
                <a:solidFill>
                  <a:schemeClr val="bg1"/>
                </a:solidFill>
              </a:ln>
            </p:spPr>
            <p:txBody>
              <a:bodyPr/>
              <a:lstStyle/>
              <a:p>
                <a:pPr defTabSz="114300" eaLnBrk="1" fontAlgn="auto" hangingPunct="1">
                  <a:spcBef>
                    <a:spcPts val="0"/>
                  </a:spcBef>
                  <a:spcAft>
                    <a:spcPts val="0"/>
                  </a:spcAft>
                </a:pPr>
                <a:endParaRPr lang="en-CA" sz="600">
                  <a:solidFill>
                    <a:prstClr val="black"/>
                  </a:solidFill>
                  <a:latin typeface="Calibri" panose="020F0502020204030204"/>
                  <a:ea typeface="+mn-ea"/>
                  <a:cs typeface="Arial" panose="020B0604020202020204" pitchFamily="34" charset="0"/>
                </a:endParaRPr>
              </a:p>
            </p:txBody>
          </p:sp>
          <p:sp>
            <p:nvSpPr>
              <p:cNvPr id="141" name="Freeform 21">
                <a:extLst>
                  <a:ext uri="{FF2B5EF4-FFF2-40B4-BE49-F238E27FC236}">
                    <a16:creationId xmlns:a16="http://schemas.microsoft.com/office/drawing/2014/main" id="{4D513BA8-A3EA-4D3B-A524-626EFF63355B}"/>
                  </a:ext>
                </a:extLst>
              </p:cNvPr>
              <p:cNvSpPr>
                <a:spLocks noChangeAspect="1"/>
              </p:cNvSpPr>
              <p:nvPr/>
            </p:nvSpPr>
            <p:spPr bwMode="auto">
              <a:xfrm>
                <a:off x="17945286" y="5594033"/>
                <a:ext cx="3398913" cy="1961484"/>
              </a:xfrm>
              <a:custGeom>
                <a:avLst/>
                <a:gdLst>
                  <a:gd name="T0" fmla="*/ 2147483647 w 713"/>
                  <a:gd name="T1" fmla="*/ 2147483647 h 412"/>
                  <a:gd name="T2" fmla="*/ 2147483647 w 713"/>
                  <a:gd name="T3" fmla="*/ 2147483647 h 412"/>
                  <a:gd name="T4" fmla="*/ 2147483647 w 713"/>
                  <a:gd name="T5" fmla="*/ 2147483647 h 412"/>
                  <a:gd name="T6" fmla="*/ 2147483647 w 713"/>
                  <a:gd name="T7" fmla="*/ 2147483647 h 412"/>
                  <a:gd name="T8" fmla="*/ 2147483647 w 713"/>
                  <a:gd name="T9" fmla="*/ 2147483647 h 412"/>
                  <a:gd name="T10" fmla="*/ 2147483647 w 713"/>
                  <a:gd name="T11" fmla="*/ 0 h 412"/>
                  <a:gd name="T12" fmla="*/ 2147483647 w 713"/>
                  <a:gd name="T13" fmla="*/ 2147483647 h 412"/>
                  <a:gd name="T14" fmla="*/ 2147483647 w 713"/>
                  <a:gd name="T15" fmla="*/ 2147483647 h 412"/>
                  <a:gd name="T16" fmla="*/ 2147483647 w 713"/>
                  <a:gd name="T17" fmla="*/ 2147483647 h 412"/>
                  <a:gd name="T18" fmla="*/ 2147483647 w 713"/>
                  <a:gd name="T19" fmla="*/ 2147483647 h 412"/>
                  <a:gd name="T20" fmla="*/ 2147483647 w 713"/>
                  <a:gd name="T21" fmla="*/ 2147483647 h 412"/>
                  <a:gd name="T22" fmla="*/ 2147483647 w 713"/>
                  <a:gd name="T23" fmla="*/ 2147483647 h 412"/>
                  <a:gd name="T24" fmla="*/ 2147483647 w 713"/>
                  <a:gd name="T25" fmla="*/ 2147483647 h 412"/>
                  <a:gd name="T26" fmla="*/ 2147483647 w 713"/>
                  <a:gd name="T27" fmla="*/ 2147483647 h 412"/>
                  <a:gd name="T28" fmla="*/ 0 w 713"/>
                  <a:gd name="T29" fmla="*/ 2147483647 h 412"/>
                  <a:gd name="T30" fmla="*/ 2147483647 w 713"/>
                  <a:gd name="T31" fmla="*/ 2147483647 h 412"/>
                  <a:gd name="T32" fmla="*/ 2147483647 w 713"/>
                  <a:gd name="T33" fmla="*/ 2147483647 h 412"/>
                  <a:gd name="T34" fmla="*/ 2147483647 w 713"/>
                  <a:gd name="T35" fmla="*/ 2147483647 h 412"/>
                  <a:gd name="T36" fmla="*/ 2147483647 w 713"/>
                  <a:gd name="T37" fmla="*/ 2147483647 h 4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13" h="412">
                    <a:moveTo>
                      <a:pt x="595" y="174"/>
                    </a:moveTo>
                    <a:cubicBezTo>
                      <a:pt x="594" y="174"/>
                      <a:pt x="594" y="174"/>
                      <a:pt x="593" y="174"/>
                    </a:cubicBezTo>
                    <a:cubicBezTo>
                      <a:pt x="588" y="175"/>
                      <a:pt x="588" y="175"/>
                      <a:pt x="588" y="175"/>
                    </a:cubicBezTo>
                    <a:cubicBezTo>
                      <a:pt x="588" y="170"/>
                      <a:pt x="588" y="170"/>
                      <a:pt x="588" y="170"/>
                    </a:cubicBezTo>
                    <a:cubicBezTo>
                      <a:pt x="589" y="164"/>
                      <a:pt x="589" y="159"/>
                      <a:pt x="589" y="153"/>
                    </a:cubicBezTo>
                    <a:cubicBezTo>
                      <a:pt x="589" y="69"/>
                      <a:pt x="521" y="0"/>
                      <a:pt x="436" y="0"/>
                    </a:cubicBezTo>
                    <a:cubicBezTo>
                      <a:pt x="372" y="0"/>
                      <a:pt x="314" y="41"/>
                      <a:pt x="293" y="101"/>
                    </a:cubicBezTo>
                    <a:cubicBezTo>
                      <a:pt x="291" y="105"/>
                      <a:pt x="291" y="105"/>
                      <a:pt x="291" y="105"/>
                    </a:cubicBezTo>
                    <a:cubicBezTo>
                      <a:pt x="287" y="103"/>
                      <a:pt x="287" y="103"/>
                      <a:pt x="287" y="103"/>
                    </a:cubicBezTo>
                    <a:cubicBezTo>
                      <a:pt x="271" y="97"/>
                      <a:pt x="254" y="93"/>
                      <a:pt x="236" y="93"/>
                    </a:cubicBezTo>
                    <a:cubicBezTo>
                      <a:pt x="163" y="93"/>
                      <a:pt x="105" y="150"/>
                      <a:pt x="103" y="223"/>
                    </a:cubicBezTo>
                    <a:cubicBezTo>
                      <a:pt x="103" y="228"/>
                      <a:pt x="103" y="228"/>
                      <a:pt x="103" y="228"/>
                    </a:cubicBezTo>
                    <a:cubicBezTo>
                      <a:pt x="99" y="227"/>
                      <a:pt x="99" y="227"/>
                      <a:pt x="99" y="227"/>
                    </a:cubicBezTo>
                    <a:cubicBezTo>
                      <a:pt x="97" y="227"/>
                      <a:pt x="95" y="227"/>
                      <a:pt x="93" y="227"/>
                    </a:cubicBezTo>
                    <a:cubicBezTo>
                      <a:pt x="42" y="227"/>
                      <a:pt x="0" y="268"/>
                      <a:pt x="0" y="319"/>
                    </a:cubicBezTo>
                    <a:cubicBezTo>
                      <a:pt x="0" y="370"/>
                      <a:pt x="42" y="412"/>
                      <a:pt x="93" y="412"/>
                    </a:cubicBezTo>
                    <a:cubicBezTo>
                      <a:pt x="595" y="412"/>
                      <a:pt x="595" y="412"/>
                      <a:pt x="595" y="412"/>
                    </a:cubicBezTo>
                    <a:cubicBezTo>
                      <a:pt x="660" y="412"/>
                      <a:pt x="713" y="358"/>
                      <a:pt x="713" y="293"/>
                    </a:cubicBezTo>
                    <a:cubicBezTo>
                      <a:pt x="713" y="228"/>
                      <a:pt x="660" y="174"/>
                      <a:pt x="595" y="174"/>
                    </a:cubicBezTo>
                    <a:close/>
                  </a:path>
                </a:pathLst>
              </a:custGeom>
              <a:solidFill>
                <a:srgbClr val="AEE6FA"/>
              </a:solidFill>
              <a:ln w="63500">
                <a:solidFill>
                  <a:schemeClr val="bg1"/>
                </a:solidFill>
              </a:ln>
            </p:spPr>
            <p:txBody>
              <a:bodyPr/>
              <a:lstStyle/>
              <a:p>
                <a:pPr defTabSz="114300" eaLnBrk="1" fontAlgn="auto" hangingPunct="1">
                  <a:spcBef>
                    <a:spcPts val="0"/>
                  </a:spcBef>
                  <a:spcAft>
                    <a:spcPts val="0"/>
                  </a:spcAft>
                </a:pPr>
                <a:endParaRPr lang="en-CA" sz="600">
                  <a:solidFill>
                    <a:prstClr val="black"/>
                  </a:solidFill>
                  <a:latin typeface="Calibri" panose="020F0502020204030204"/>
                  <a:ea typeface="+mn-ea"/>
                  <a:cs typeface="Arial" panose="020B0604020202020204" pitchFamily="34" charset="0"/>
                </a:endParaRPr>
              </a:p>
            </p:txBody>
          </p:sp>
          <p:sp>
            <p:nvSpPr>
              <p:cNvPr id="142" name="Freeform 21">
                <a:extLst>
                  <a:ext uri="{FF2B5EF4-FFF2-40B4-BE49-F238E27FC236}">
                    <a16:creationId xmlns:a16="http://schemas.microsoft.com/office/drawing/2014/main" id="{968F7624-4C0B-4BAB-89C3-F7DE48267958}"/>
                  </a:ext>
                </a:extLst>
              </p:cNvPr>
              <p:cNvSpPr>
                <a:spLocks noChangeAspect="1"/>
              </p:cNvSpPr>
              <p:nvPr/>
            </p:nvSpPr>
            <p:spPr bwMode="auto">
              <a:xfrm>
                <a:off x="19855534" y="3928135"/>
                <a:ext cx="5674779" cy="3274869"/>
              </a:xfrm>
              <a:custGeom>
                <a:avLst/>
                <a:gdLst>
                  <a:gd name="T0" fmla="*/ 2147483647 w 713"/>
                  <a:gd name="T1" fmla="*/ 2147483647 h 412"/>
                  <a:gd name="T2" fmla="*/ 2147483647 w 713"/>
                  <a:gd name="T3" fmla="*/ 2147483647 h 412"/>
                  <a:gd name="T4" fmla="*/ 2147483647 w 713"/>
                  <a:gd name="T5" fmla="*/ 2147483647 h 412"/>
                  <a:gd name="T6" fmla="*/ 2147483647 w 713"/>
                  <a:gd name="T7" fmla="*/ 2147483647 h 412"/>
                  <a:gd name="T8" fmla="*/ 2147483647 w 713"/>
                  <a:gd name="T9" fmla="*/ 2147483647 h 412"/>
                  <a:gd name="T10" fmla="*/ 2147483647 w 713"/>
                  <a:gd name="T11" fmla="*/ 0 h 412"/>
                  <a:gd name="T12" fmla="*/ 2147483647 w 713"/>
                  <a:gd name="T13" fmla="*/ 2147483647 h 412"/>
                  <a:gd name="T14" fmla="*/ 2147483647 w 713"/>
                  <a:gd name="T15" fmla="*/ 2147483647 h 412"/>
                  <a:gd name="T16" fmla="*/ 2147483647 w 713"/>
                  <a:gd name="T17" fmla="*/ 2147483647 h 412"/>
                  <a:gd name="T18" fmla="*/ 2147483647 w 713"/>
                  <a:gd name="T19" fmla="*/ 2147483647 h 412"/>
                  <a:gd name="T20" fmla="*/ 2147483647 w 713"/>
                  <a:gd name="T21" fmla="*/ 2147483647 h 412"/>
                  <a:gd name="T22" fmla="*/ 2147483647 w 713"/>
                  <a:gd name="T23" fmla="*/ 2147483647 h 412"/>
                  <a:gd name="T24" fmla="*/ 2147483647 w 713"/>
                  <a:gd name="T25" fmla="*/ 2147483647 h 412"/>
                  <a:gd name="T26" fmla="*/ 2147483647 w 713"/>
                  <a:gd name="T27" fmla="*/ 2147483647 h 412"/>
                  <a:gd name="T28" fmla="*/ 0 w 713"/>
                  <a:gd name="T29" fmla="*/ 2147483647 h 412"/>
                  <a:gd name="T30" fmla="*/ 2147483647 w 713"/>
                  <a:gd name="T31" fmla="*/ 2147483647 h 412"/>
                  <a:gd name="T32" fmla="*/ 2147483647 w 713"/>
                  <a:gd name="T33" fmla="*/ 2147483647 h 412"/>
                  <a:gd name="T34" fmla="*/ 2147483647 w 713"/>
                  <a:gd name="T35" fmla="*/ 2147483647 h 412"/>
                  <a:gd name="T36" fmla="*/ 2147483647 w 713"/>
                  <a:gd name="T37" fmla="*/ 2147483647 h 4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13" h="412">
                    <a:moveTo>
                      <a:pt x="595" y="174"/>
                    </a:moveTo>
                    <a:cubicBezTo>
                      <a:pt x="594" y="174"/>
                      <a:pt x="594" y="174"/>
                      <a:pt x="593" y="174"/>
                    </a:cubicBezTo>
                    <a:cubicBezTo>
                      <a:pt x="588" y="175"/>
                      <a:pt x="588" y="175"/>
                      <a:pt x="588" y="175"/>
                    </a:cubicBezTo>
                    <a:cubicBezTo>
                      <a:pt x="588" y="170"/>
                      <a:pt x="588" y="170"/>
                      <a:pt x="588" y="170"/>
                    </a:cubicBezTo>
                    <a:cubicBezTo>
                      <a:pt x="589" y="164"/>
                      <a:pt x="589" y="159"/>
                      <a:pt x="589" y="153"/>
                    </a:cubicBezTo>
                    <a:cubicBezTo>
                      <a:pt x="589" y="69"/>
                      <a:pt x="521" y="0"/>
                      <a:pt x="436" y="0"/>
                    </a:cubicBezTo>
                    <a:cubicBezTo>
                      <a:pt x="372" y="0"/>
                      <a:pt x="314" y="41"/>
                      <a:pt x="293" y="101"/>
                    </a:cubicBezTo>
                    <a:cubicBezTo>
                      <a:pt x="291" y="105"/>
                      <a:pt x="291" y="105"/>
                      <a:pt x="291" y="105"/>
                    </a:cubicBezTo>
                    <a:cubicBezTo>
                      <a:pt x="287" y="103"/>
                      <a:pt x="287" y="103"/>
                      <a:pt x="287" y="103"/>
                    </a:cubicBezTo>
                    <a:cubicBezTo>
                      <a:pt x="271" y="97"/>
                      <a:pt x="254" y="93"/>
                      <a:pt x="236" y="93"/>
                    </a:cubicBezTo>
                    <a:cubicBezTo>
                      <a:pt x="163" y="93"/>
                      <a:pt x="105" y="150"/>
                      <a:pt x="103" y="223"/>
                    </a:cubicBezTo>
                    <a:cubicBezTo>
                      <a:pt x="103" y="228"/>
                      <a:pt x="103" y="228"/>
                      <a:pt x="103" y="228"/>
                    </a:cubicBezTo>
                    <a:cubicBezTo>
                      <a:pt x="99" y="227"/>
                      <a:pt x="99" y="227"/>
                      <a:pt x="99" y="227"/>
                    </a:cubicBezTo>
                    <a:cubicBezTo>
                      <a:pt x="97" y="227"/>
                      <a:pt x="95" y="227"/>
                      <a:pt x="93" y="227"/>
                    </a:cubicBezTo>
                    <a:cubicBezTo>
                      <a:pt x="42" y="227"/>
                      <a:pt x="0" y="268"/>
                      <a:pt x="0" y="319"/>
                    </a:cubicBezTo>
                    <a:cubicBezTo>
                      <a:pt x="0" y="370"/>
                      <a:pt x="42" y="412"/>
                      <a:pt x="93" y="412"/>
                    </a:cubicBezTo>
                    <a:cubicBezTo>
                      <a:pt x="595" y="412"/>
                      <a:pt x="595" y="412"/>
                      <a:pt x="595" y="412"/>
                    </a:cubicBezTo>
                    <a:cubicBezTo>
                      <a:pt x="660" y="412"/>
                      <a:pt x="713" y="358"/>
                      <a:pt x="713" y="293"/>
                    </a:cubicBezTo>
                    <a:cubicBezTo>
                      <a:pt x="713" y="228"/>
                      <a:pt x="660" y="174"/>
                      <a:pt x="595" y="174"/>
                    </a:cubicBezTo>
                    <a:close/>
                  </a:path>
                </a:pathLst>
              </a:custGeom>
              <a:solidFill>
                <a:srgbClr val="AEE6FA"/>
              </a:solidFill>
              <a:ln w="63500">
                <a:solidFill>
                  <a:schemeClr val="bg1"/>
                </a:solidFill>
              </a:ln>
            </p:spPr>
            <p:txBody>
              <a:bodyPr/>
              <a:lstStyle/>
              <a:p>
                <a:pPr defTabSz="114300" eaLnBrk="1" fontAlgn="auto" hangingPunct="1">
                  <a:spcBef>
                    <a:spcPts val="0"/>
                  </a:spcBef>
                  <a:spcAft>
                    <a:spcPts val="0"/>
                  </a:spcAft>
                </a:pPr>
                <a:endParaRPr lang="en-CA" sz="600">
                  <a:solidFill>
                    <a:prstClr val="black"/>
                  </a:solidFill>
                  <a:latin typeface="Calibri" panose="020F0502020204030204"/>
                  <a:ea typeface="+mn-ea"/>
                  <a:cs typeface="Arial" panose="020B0604020202020204" pitchFamily="34" charset="0"/>
                </a:endParaRPr>
              </a:p>
            </p:txBody>
          </p:sp>
          <p:sp>
            <p:nvSpPr>
              <p:cNvPr id="143" name="Freeform 21">
                <a:extLst>
                  <a:ext uri="{FF2B5EF4-FFF2-40B4-BE49-F238E27FC236}">
                    <a16:creationId xmlns:a16="http://schemas.microsoft.com/office/drawing/2014/main" id="{C05E119C-8D30-49BC-B4C7-91DD06B45E5D}"/>
                  </a:ext>
                </a:extLst>
              </p:cNvPr>
              <p:cNvSpPr>
                <a:spLocks noChangeAspect="1"/>
              </p:cNvSpPr>
              <p:nvPr/>
            </p:nvSpPr>
            <p:spPr bwMode="auto">
              <a:xfrm>
                <a:off x="24163211" y="3535279"/>
                <a:ext cx="1978530" cy="1141794"/>
              </a:xfrm>
              <a:custGeom>
                <a:avLst/>
                <a:gdLst>
                  <a:gd name="T0" fmla="*/ 2147483647 w 713"/>
                  <a:gd name="T1" fmla="*/ 2147483647 h 412"/>
                  <a:gd name="T2" fmla="*/ 2147483647 w 713"/>
                  <a:gd name="T3" fmla="*/ 2147483647 h 412"/>
                  <a:gd name="T4" fmla="*/ 2147483647 w 713"/>
                  <a:gd name="T5" fmla="*/ 2147483647 h 412"/>
                  <a:gd name="T6" fmla="*/ 2147483647 w 713"/>
                  <a:gd name="T7" fmla="*/ 2147483647 h 412"/>
                  <a:gd name="T8" fmla="*/ 2147483647 w 713"/>
                  <a:gd name="T9" fmla="*/ 2147483647 h 412"/>
                  <a:gd name="T10" fmla="*/ 2147483647 w 713"/>
                  <a:gd name="T11" fmla="*/ 0 h 412"/>
                  <a:gd name="T12" fmla="*/ 2147483647 w 713"/>
                  <a:gd name="T13" fmla="*/ 2147483647 h 412"/>
                  <a:gd name="T14" fmla="*/ 2147483647 w 713"/>
                  <a:gd name="T15" fmla="*/ 2147483647 h 412"/>
                  <a:gd name="T16" fmla="*/ 2147483647 w 713"/>
                  <a:gd name="T17" fmla="*/ 2147483647 h 412"/>
                  <a:gd name="T18" fmla="*/ 2147483647 w 713"/>
                  <a:gd name="T19" fmla="*/ 2147483647 h 412"/>
                  <a:gd name="T20" fmla="*/ 2147483647 w 713"/>
                  <a:gd name="T21" fmla="*/ 2147483647 h 412"/>
                  <a:gd name="T22" fmla="*/ 2147483647 w 713"/>
                  <a:gd name="T23" fmla="*/ 2147483647 h 412"/>
                  <a:gd name="T24" fmla="*/ 2147483647 w 713"/>
                  <a:gd name="T25" fmla="*/ 2147483647 h 412"/>
                  <a:gd name="T26" fmla="*/ 2147483647 w 713"/>
                  <a:gd name="T27" fmla="*/ 2147483647 h 412"/>
                  <a:gd name="T28" fmla="*/ 0 w 713"/>
                  <a:gd name="T29" fmla="*/ 2147483647 h 412"/>
                  <a:gd name="T30" fmla="*/ 2147483647 w 713"/>
                  <a:gd name="T31" fmla="*/ 2147483647 h 412"/>
                  <a:gd name="T32" fmla="*/ 2147483647 w 713"/>
                  <a:gd name="T33" fmla="*/ 2147483647 h 412"/>
                  <a:gd name="T34" fmla="*/ 2147483647 w 713"/>
                  <a:gd name="T35" fmla="*/ 2147483647 h 412"/>
                  <a:gd name="T36" fmla="*/ 2147483647 w 713"/>
                  <a:gd name="T37" fmla="*/ 2147483647 h 4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13" h="412">
                    <a:moveTo>
                      <a:pt x="595" y="174"/>
                    </a:moveTo>
                    <a:cubicBezTo>
                      <a:pt x="594" y="174"/>
                      <a:pt x="594" y="174"/>
                      <a:pt x="593" y="174"/>
                    </a:cubicBezTo>
                    <a:cubicBezTo>
                      <a:pt x="588" y="175"/>
                      <a:pt x="588" y="175"/>
                      <a:pt x="588" y="175"/>
                    </a:cubicBezTo>
                    <a:cubicBezTo>
                      <a:pt x="588" y="170"/>
                      <a:pt x="588" y="170"/>
                      <a:pt x="588" y="170"/>
                    </a:cubicBezTo>
                    <a:cubicBezTo>
                      <a:pt x="589" y="164"/>
                      <a:pt x="589" y="159"/>
                      <a:pt x="589" y="153"/>
                    </a:cubicBezTo>
                    <a:cubicBezTo>
                      <a:pt x="589" y="69"/>
                      <a:pt x="521" y="0"/>
                      <a:pt x="436" y="0"/>
                    </a:cubicBezTo>
                    <a:cubicBezTo>
                      <a:pt x="372" y="0"/>
                      <a:pt x="314" y="41"/>
                      <a:pt x="293" y="101"/>
                    </a:cubicBezTo>
                    <a:cubicBezTo>
                      <a:pt x="291" y="105"/>
                      <a:pt x="291" y="105"/>
                      <a:pt x="291" y="105"/>
                    </a:cubicBezTo>
                    <a:cubicBezTo>
                      <a:pt x="287" y="103"/>
                      <a:pt x="287" y="103"/>
                      <a:pt x="287" y="103"/>
                    </a:cubicBezTo>
                    <a:cubicBezTo>
                      <a:pt x="271" y="97"/>
                      <a:pt x="254" y="93"/>
                      <a:pt x="236" y="93"/>
                    </a:cubicBezTo>
                    <a:cubicBezTo>
                      <a:pt x="163" y="93"/>
                      <a:pt x="105" y="150"/>
                      <a:pt x="103" y="223"/>
                    </a:cubicBezTo>
                    <a:cubicBezTo>
                      <a:pt x="103" y="228"/>
                      <a:pt x="103" y="228"/>
                      <a:pt x="103" y="228"/>
                    </a:cubicBezTo>
                    <a:cubicBezTo>
                      <a:pt x="99" y="227"/>
                      <a:pt x="99" y="227"/>
                      <a:pt x="99" y="227"/>
                    </a:cubicBezTo>
                    <a:cubicBezTo>
                      <a:pt x="97" y="227"/>
                      <a:pt x="95" y="227"/>
                      <a:pt x="93" y="227"/>
                    </a:cubicBezTo>
                    <a:cubicBezTo>
                      <a:pt x="42" y="227"/>
                      <a:pt x="0" y="268"/>
                      <a:pt x="0" y="319"/>
                    </a:cubicBezTo>
                    <a:cubicBezTo>
                      <a:pt x="0" y="370"/>
                      <a:pt x="42" y="412"/>
                      <a:pt x="93" y="412"/>
                    </a:cubicBezTo>
                    <a:cubicBezTo>
                      <a:pt x="595" y="412"/>
                      <a:pt x="595" y="412"/>
                      <a:pt x="595" y="412"/>
                    </a:cubicBezTo>
                    <a:cubicBezTo>
                      <a:pt x="660" y="412"/>
                      <a:pt x="713" y="358"/>
                      <a:pt x="713" y="293"/>
                    </a:cubicBezTo>
                    <a:cubicBezTo>
                      <a:pt x="713" y="228"/>
                      <a:pt x="660" y="174"/>
                      <a:pt x="595" y="174"/>
                    </a:cubicBezTo>
                    <a:close/>
                  </a:path>
                </a:pathLst>
              </a:custGeom>
              <a:solidFill>
                <a:srgbClr val="AEE6FA"/>
              </a:solidFill>
              <a:ln w="63500">
                <a:solidFill>
                  <a:schemeClr val="bg1"/>
                </a:solidFill>
              </a:ln>
            </p:spPr>
            <p:txBody>
              <a:bodyPr/>
              <a:lstStyle/>
              <a:p>
                <a:pPr defTabSz="114300" eaLnBrk="1" fontAlgn="auto" hangingPunct="1">
                  <a:spcBef>
                    <a:spcPts val="0"/>
                  </a:spcBef>
                  <a:spcAft>
                    <a:spcPts val="0"/>
                  </a:spcAft>
                </a:pPr>
                <a:endParaRPr lang="en-CA" sz="600">
                  <a:solidFill>
                    <a:prstClr val="black"/>
                  </a:solidFill>
                  <a:latin typeface="Calibri" panose="020F0502020204030204"/>
                  <a:ea typeface="+mn-ea"/>
                  <a:cs typeface="Arial" panose="020B0604020202020204" pitchFamily="34" charset="0"/>
                </a:endParaRPr>
              </a:p>
            </p:txBody>
          </p:sp>
        </p:grpSp>
        <p:pic>
          <p:nvPicPr>
            <p:cNvPr id="89" name="Picture 150">
              <a:extLst>
                <a:ext uri="{FF2B5EF4-FFF2-40B4-BE49-F238E27FC236}">
                  <a16:creationId xmlns:a16="http://schemas.microsoft.com/office/drawing/2014/main" id="{BF482481-0868-440C-A511-7A40716C15F8}"/>
                </a:ext>
              </a:extLst>
            </p:cNvPr>
            <p:cNvPicPr>
              <a:picLocks noChangeAspect="1"/>
            </p:cNvPicPr>
            <p:nvPr/>
          </p:nvPicPr>
          <p:blipFill rotWithShape="1">
            <a:blip r:embed="rId23" cstate="print">
              <a:clrChange>
                <a:clrFrom>
                  <a:srgbClr val="FEFEF6"/>
                </a:clrFrom>
                <a:clrTo>
                  <a:srgbClr val="FEFEF6">
                    <a:alpha val="0"/>
                  </a:srgbClr>
                </a:clrTo>
              </a:clrChange>
              <a:extLst>
                <a:ext uri="{28A0092B-C50C-407E-A947-70E740481C1C}">
                  <a14:useLocalDpi xmlns:a14="http://schemas.microsoft.com/office/drawing/2010/main" val="0"/>
                </a:ext>
              </a:extLst>
            </a:blip>
            <a:srcRect t="33398" r="67786" b="41384"/>
            <a:stretch/>
          </p:blipFill>
          <p:spPr bwMode="auto">
            <a:xfrm>
              <a:off x="9159846" y="2657873"/>
              <a:ext cx="934432" cy="710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0" name="Group 89">
              <a:extLst>
                <a:ext uri="{FF2B5EF4-FFF2-40B4-BE49-F238E27FC236}">
                  <a16:creationId xmlns:a16="http://schemas.microsoft.com/office/drawing/2014/main" id="{840CA096-67C6-49BD-8E06-7C628304E4E8}"/>
                </a:ext>
              </a:extLst>
            </p:cNvPr>
            <p:cNvGrpSpPr/>
            <p:nvPr/>
          </p:nvGrpSpPr>
          <p:grpSpPr>
            <a:xfrm>
              <a:off x="10219562" y="4685989"/>
              <a:ext cx="253456" cy="1126021"/>
              <a:chOff x="35212552" y="15113247"/>
              <a:chExt cx="1013824" cy="4504084"/>
            </a:xfrm>
          </p:grpSpPr>
          <p:sp>
            <p:nvSpPr>
              <p:cNvPr id="137" name="Oval 136">
                <a:extLst>
                  <a:ext uri="{FF2B5EF4-FFF2-40B4-BE49-F238E27FC236}">
                    <a16:creationId xmlns:a16="http://schemas.microsoft.com/office/drawing/2014/main" id="{C2629A82-7452-4C3F-A022-10BD1F9DB131}"/>
                  </a:ext>
                </a:extLst>
              </p:cNvPr>
              <p:cNvSpPr/>
              <p:nvPr/>
            </p:nvSpPr>
            <p:spPr>
              <a:xfrm>
                <a:off x="35272690" y="15113247"/>
                <a:ext cx="953686" cy="953686"/>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pic>
            <p:nvPicPr>
              <p:cNvPr id="138" name="Picture 2" descr="Weather-Umbrella icon">
                <a:extLst>
                  <a:ext uri="{FF2B5EF4-FFF2-40B4-BE49-F238E27FC236}">
                    <a16:creationId xmlns:a16="http://schemas.microsoft.com/office/drawing/2014/main" id="{F728569C-F312-4B57-800A-4B9A1F02987D}"/>
                  </a:ext>
                </a:extLst>
              </p:cNvPr>
              <p:cNvPicPr>
                <a:picLocks noChangeAspect="1" noChangeArrowheads="1"/>
              </p:cNvPicPr>
              <p:nvPr/>
            </p:nvPicPr>
            <p:blipFill>
              <a:blip r:embed="rId2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434055" y="15263879"/>
                <a:ext cx="684745" cy="684745"/>
              </a:xfrm>
              <a:prstGeom prst="rect">
                <a:avLst/>
              </a:prstGeom>
              <a:noFill/>
              <a:extLst/>
            </p:spPr>
          </p:pic>
          <p:sp>
            <p:nvSpPr>
              <p:cNvPr id="139" name="Oval 138">
                <a:extLst>
                  <a:ext uri="{FF2B5EF4-FFF2-40B4-BE49-F238E27FC236}">
                    <a16:creationId xmlns:a16="http://schemas.microsoft.com/office/drawing/2014/main" id="{9546AEF5-BDAB-4FBD-9B87-324355E305B9}"/>
                  </a:ext>
                </a:extLst>
              </p:cNvPr>
              <p:cNvSpPr/>
              <p:nvPr/>
            </p:nvSpPr>
            <p:spPr>
              <a:xfrm>
                <a:off x="35212552" y="18636377"/>
                <a:ext cx="980954" cy="980954"/>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grpSp>
        <p:sp>
          <p:nvSpPr>
            <p:cNvPr id="91" name="Rectangle 90">
              <a:extLst>
                <a:ext uri="{FF2B5EF4-FFF2-40B4-BE49-F238E27FC236}">
                  <a16:creationId xmlns:a16="http://schemas.microsoft.com/office/drawing/2014/main" id="{A6932D4F-D639-406A-9468-04638E7281FC}"/>
                </a:ext>
              </a:extLst>
            </p:cNvPr>
            <p:cNvSpPr/>
            <p:nvPr/>
          </p:nvSpPr>
          <p:spPr>
            <a:xfrm>
              <a:off x="9066989" y="3355042"/>
              <a:ext cx="1365689" cy="138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92" name="Rectangle 91">
              <a:extLst>
                <a:ext uri="{FF2B5EF4-FFF2-40B4-BE49-F238E27FC236}">
                  <a16:creationId xmlns:a16="http://schemas.microsoft.com/office/drawing/2014/main" id="{2DD066B4-7A76-4615-BE50-88C2D11CAB40}"/>
                </a:ext>
              </a:extLst>
            </p:cNvPr>
            <p:cNvSpPr/>
            <p:nvPr/>
          </p:nvSpPr>
          <p:spPr>
            <a:xfrm>
              <a:off x="9012516" y="3375717"/>
              <a:ext cx="1521014" cy="131166"/>
            </a:xfrm>
            <a:prstGeom prst="rect">
              <a:avLst/>
            </a:prstGeom>
          </p:spPr>
          <p:txBody>
            <a:bodyPr wrap="none">
              <a:noAutofit/>
            </a:bodyPr>
            <a:lstStyle/>
            <a:p>
              <a:pPr algn="ctr" defTabSz="114300" eaLnBrk="1" fontAlgn="auto" hangingPunct="1">
                <a:spcBef>
                  <a:spcPts val="0"/>
                </a:spcBef>
                <a:spcAft>
                  <a:spcPts val="0"/>
                </a:spcAft>
              </a:pPr>
              <a:r>
                <a:rPr lang="en-US" sz="800" b="1" dirty="0">
                  <a:solidFill>
                    <a:prstClr val="black"/>
                  </a:solidFill>
                  <a:ea typeface="Arial" charset="0"/>
                  <a:cs typeface="Arial" charset="0"/>
                </a:rPr>
                <a:t>IBM Services Platform with Watson</a:t>
              </a:r>
            </a:p>
          </p:txBody>
        </p:sp>
        <p:grpSp>
          <p:nvGrpSpPr>
            <p:cNvPr id="93" name="Group 92">
              <a:extLst>
                <a:ext uri="{FF2B5EF4-FFF2-40B4-BE49-F238E27FC236}">
                  <a16:creationId xmlns:a16="http://schemas.microsoft.com/office/drawing/2014/main" id="{07A8098C-3313-403E-A99D-ED50ACF04FAD}"/>
                </a:ext>
              </a:extLst>
            </p:cNvPr>
            <p:cNvGrpSpPr/>
            <p:nvPr/>
          </p:nvGrpSpPr>
          <p:grpSpPr>
            <a:xfrm>
              <a:off x="3204014" y="3820728"/>
              <a:ext cx="579092" cy="303113"/>
              <a:chOff x="17225578" y="3303884"/>
              <a:chExt cx="8916163" cy="4666969"/>
            </a:xfrm>
          </p:grpSpPr>
          <p:sp>
            <p:nvSpPr>
              <p:cNvPr id="133" name="Freeform 21">
                <a:extLst>
                  <a:ext uri="{FF2B5EF4-FFF2-40B4-BE49-F238E27FC236}">
                    <a16:creationId xmlns:a16="http://schemas.microsoft.com/office/drawing/2014/main" id="{D5710AC4-94F0-46A3-8D64-B0FFC57827C0}"/>
                  </a:ext>
                </a:extLst>
              </p:cNvPr>
              <p:cNvSpPr>
                <a:spLocks noChangeAspect="1"/>
              </p:cNvSpPr>
              <p:nvPr/>
            </p:nvSpPr>
            <p:spPr bwMode="auto">
              <a:xfrm>
                <a:off x="20067501" y="3303884"/>
                <a:ext cx="2764631" cy="1595449"/>
              </a:xfrm>
              <a:custGeom>
                <a:avLst/>
                <a:gdLst>
                  <a:gd name="T0" fmla="*/ 2147483647 w 713"/>
                  <a:gd name="T1" fmla="*/ 2147483647 h 412"/>
                  <a:gd name="T2" fmla="*/ 2147483647 w 713"/>
                  <a:gd name="T3" fmla="*/ 2147483647 h 412"/>
                  <a:gd name="T4" fmla="*/ 2147483647 w 713"/>
                  <a:gd name="T5" fmla="*/ 2147483647 h 412"/>
                  <a:gd name="T6" fmla="*/ 2147483647 w 713"/>
                  <a:gd name="T7" fmla="*/ 2147483647 h 412"/>
                  <a:gd name="T8" fmla="*/ 2147483647 w 713"/>
                  <a:gd name="T9" fmla="*/ 2147483647 h 412"/>
                  <a:gd name="T10" fmla="*/ 2147483647 w 713"/>
                  <a:gd name="T11" fmla="*/ 0 h 412"/>
                  <a:gd name="T12" fmla="*/ 2147483647 w 713"/>
                  <a:gd name="T13" fmla="*/ 2147483647 h 412"/>
                  <a:gd name="T14" fmla="*/ 2147483647 w 713"/>
                  <a:gd name="T15" fmla="*/ 2147483647 h 412"/>
                  <a:gd name="T16" fmla="*/ 2147483647 w 713"/>
                  <a:gd name="T17" fmla="*/ 2147483647 h 412"/>
                  <a:gd name="T18" fmla="*/ 2147483647 w 713"/>
                  <a:gd name="T19" fmla="*/ 2147483647 h 412"/>
                  <a:gd name="T20" fmla="*/ 2147483647 w 713"/>
                  <a:gd name="T21" fmla="*/ 2147483647 h 412"/>
                  <a:gd name="T22" fmla="*/ 2147483647 w 713"/>
                  <a:gd name="T23" fmla="*/ 2147483647 h 412"/>
                  <a:gd name="T24" fmla="*/ 2147483647 w 713"/>
                  <a:gd name="T25" fmla="*/ 2147483647 h 412"/>
                  <a:gd name="T26" fmla="*/ 2147483647 w 713"/>
                  <a:gd name="T27" fmla="*/ 2147483647 h 412"/>
                  <a:gd name="T28" fmla="*/ 0 w 713"/>
                  <a:gd name="T29" fmla="*/ 2147483647 h 412"/>
                  <a:gd name="T30" fmla="*/ 2147483647 w 713"/>
                  <a:gd name="T31" fmla="*/ 2147483647 h 412"/>
                  <a:gd name="T32" fmla="*/ 2147483647 w 713"/>
                  <a:gd name="T33" fmla="*/ 2147483647 h 412"/>
                  <a:gd name="T34" fmla="*/ 2147483647 w 713"/>
                  <a:gd name="T35" fmla="*/ 2147483647 h 412"/>
                  <a:gd name="T36" fmla="*/ 2147483647 w 713"/>
                  <a:gd name="T37" fmla="*/ 2147483647 h 4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13" h="412">
                    <a:moveTo>
                      <a:pt x="595" y="174"/>
                    </a:moveTo>
                    <a:cubicBezTo>
                      <a:pt x="594" y="174"/>
                      <a:pt x="594" y="174"/>
                      <a:pt x="593" y="174"/>
                    </a:cubicBezTo>
                    <a:cubicBezTo>
                      <a:pt x="588" y="175"/>
                      <a:pt x="588" y="175"/>
                      <a:pt x="588" y="175"/>
                    </a:cubicBezTo>
                    <a:cubicBezTo>
                      <a:pt x="588" y="170"/>
                      <a:pt x="588" y="170"/>
                      <a:pt x="588" y="170"/>
                    </a:cubicBezTo>
                    <a:cubicBezTo>
                      <a:pt x="589" y="164"/>
                      <a:pt x="589" y="159"/>
                      <a:pt x="589" y="153"/>
                    </a:cubicBezTo>
                    <a:cubicBezTo>
                      <a:pt x="589" y="69"/>
                      <a:pt x="521" y="0"/>
                      <a:pt x="436" y="0"/>
                    </a:cubicBezTo>
                    <a:cubicBezTo>
                      <a:pt x="372" y="0"/>
                      <a:pt x="314" y="41"/>
                      <a:pt x="293" y="101"/>
                    </a:cubicBezTo>
                    <a:cubicBezTo>
                      <a:pt x="291" y="105"/>
                      <a:pt x="291" y="105"/>
                      <a:pt x="291" y="105"/>
                    </a:cubicBezTo>
                    <a:cubicBezTo>
                      <a:pt x="287" y="103"/>
                      <a:pt x="287" y="103"/>
                      <a:pt x="287" y="103"/>
                    </a:cubicBezTo>
                    <a:cubicBezTo>
                      <a:pt x="271" y="97"/>
                      <a:pt x="254" y="93"/>
                      <a:pt x="236" y="93"/>
                    </a:cubicBezTo>
                    <a:cubicBezTo>
                      <a:pt x="163" y="93"/>
                      <a:pt x="105" y="150"/>
                      <a:pt x="103" y="223"/>
                    </a:cubicBezTo>
                    <a:cubicBezTo>
                      <a:pt x="103" y="228"/>
                      <a:pt x="103" y="228"/>
                      <a:pt x="103" y="228"/>
                    </a:cubicBezTo>
                    <a:cubicBezTo>
                      <a:pt x="99" y="227"/>
                      <a:pt x="99" y="227"/>
                      <a:pt x="99" y="227"/>
                    </a:cubicBezTo>
                    <a:cubicBezTo>
                      <a:pt x="97" y="227"/>
                      <a:pt x="95" y="227"/>
                      <a:pt x="93" y="227"/>
                    </a:cubicBezTo>
                    <a:cubicBezTo>
                      <a:pt x="42" y="227"/>
                      <a:pt x="0" y="268"/>
                      <a:pt x="0" y="319"/>
                    </a:cubicBezTo>
                    <a:cubicBezTo>
                      <a:pt x="0" y="370"/>
                      <a:pt x="42" y="412"/>
                      <a:pt x="93" y="412"/>
                    </a:cubicBezTo>
                    <a:cubicBezTo>
                      <a:pt x="595" y="412"/>
                      <a:pt x="595" y="412"/>
                      <a:pt x="595" y="412"/>
                    </a:cubicBezTo>
                    <a:cubicBezTo>
                      <a:pt x="660" y="412"/>
                      <a:pt x="713" y="358"/>
                      <a:pt x="713" y="293"/>
                    </a:cubicBezTo>
                    <a:cubicBezTo>
                      <a:pt x="713" y="228"/>
                      <a:pt x="660" y="174"/>
                      <a:pt x="595" y="174"/>
                    </a:cubicBezTo>
                    <a:close/>
                  </a:path>
                </a:pathLst>
              </a:custGeom>
              <a:solidFill>
                <a:srgbClr val="AEE6FA"/>
              </a:solidFill>
              <a:ln w="63500">
                <a:solidFill>
                  <a:schemeClr val="bg1"/>
                </a:solidFill>
              </a:ln>
            </p:spPr>
            <p:txBody>
              <a:bodyPr/>
              <a:lstStyle/>
              <a:p>
                <a:pPr defTabSz="114300" eaLnBrk="1" fontAlgn="auto" hangingPunct="1">
                  <a:spcBef>
                    <a:spcPts val="0"/>
                  </a:spcBef>
                  <a:spcAft>
                    <a:spcPts val="0"/>
                  </a:spcAft>
                </a:pPr>
                <a:endParaRPr lang="en-CA" sz="600">
                  <a:solidFill>
                    <a:prstClr val="black"/>
                  </a:solidFill>
                  <a:latin typeface="Calibri" panose="020F0502020204030204"/>
                  <a:ea typeface="+mn-ea"/>
                  <a:cs typeface="Arial" panose="020B0604020202020204" pitchFamily="34" charset="0"/>
                </a:endParaRPr>
              </a:p>
            </p:txBody>
          </p:sp>
          <p:sp>
            <p:nvSpPr>
              <p:cNvPr id="134" name="Freeform 21">
                <a:extLst>
                  <a:ext uri="{FF2B5EF4-FFF2-40B4-BE49-F238E27FC236}">
                    <a16:creationId xmlns:a16="http://schemas.microsoft.com/office/drawing/2014/main" id="{04C42A09-EB9A-42ED-A462-3F317D25221F}"/>
                  </a:ext>
                </a:extLst>
              </p:cNvPr>
              <p:cNvSpPr>
                <a:spLocks noChangeAspect="1"/>
              </p:cNvSpPr>
              <p:nvPr/>
            </p:nvSpPr>
            <p:spPr bwMode="auto">
              <a:xfrm>
                <a:off x="17225578" y="5594032"/>
                <a:ext cx="4118622" cy="2376821"/>
              </a:xfrm>
              <a:custGeom>
                <a:avLst/>
                <a:gdLst>
                  <a:gd name="T0" fmla="*/ 2147483647 w 713"/>
                  <a:gd name="T1" fmla="*/ 2147483647 h 412"/>
                  <a:gd name="T2" fmla="*/ 2147483647 w 713"/>
                  <a:gd name="T3" fmla="*/ 2147483647 h 412"/>
                  <a:gd name="T4" fmla="*/ 2147483647 w 713"/>
                  <a:gd name="T5" fmla="*/ 2147483647 h 412"/>
                  <a:gd name="T6" fmla="*/ 2147483647 w 713"/>
                  <a:gd name="T7" fmla="*/ 2147483647 h 412"/>
                  <a:gd name="T8" fmla="*/ 2147483647 w 713"/>
                  <a:gd name="T9" fmla="*/ 2147483647 h 412"/>
                  <a:gd name="T10" fmla="*/ 2147483647 w 713"/>
                  <a:gd name="T11" fmla="*/ 0 h 412"/>
                  <a:gd name="T12" fmla="*/ 2147483647 w 713"/>
                  <a:gd name="T13" fmla="*/ 2147483647 h 412"/>
                  <a:gd name="T14" fmla="*/ 2147483647 w 713"/>
                  <a:gd name="T15" fmla="*/ 2147483647 h 412"/>
                  <a:gd name="T16" fmla="*/ 2147483647 w 713"/>
                  <a:gd name="T17" fmla="*/ 2147483647 h 412"/>
                  <a:gd name="T18" fmla="*/ 2147483647 w 713"/>
                  <a:gd name="T19" fmla="*/ 2147483647 h 412"/>
                  <a:gd name="T20" fmla="*/ 2147483647 w 713"/>
                  <a:gd name="T21" fmla="*/ 2147483647 h 412"/>
                  <a:gd name="T22" fmla="*/ 2147483647 w 713"/>
                  <a:gd name="T23" fmla="*/ 2147483647 h 412"/>
                  <a:gd name="T24" fmla="*/ 2147483647 w 713"/>
                  <a:gd name="T25" fmla="*/ 2147483647 h 412"/>
                  <a:gd name="T26" fmla="*/ 2147483647 w 713"/>
                  <a:gd name="T27" fmla="*/ 2147483647 h 412"/>
                  <a:gd name="T28" fmla="*/ 0 w 713"/>
                  <a:gd name="T29" fmla="*/ 2147483647 h 412"/>
                  <a:gd name="T30" fmla="*/ 2147483647 w 713"/>
                  <a:gd name="T31" fmla="*/ 2147483647 h 412"/>
                  <a:gd name="T32" fmla="*/ 2147483647 w 713"/>
                  <a:gd name="T33" fmla="*/ 2147483647 h 412"/>
                  <a:gd name="T34" fmla="*/ 2147483647 w 713"/>
                  <a:gd name="T35" fmla="*/ 2147483647 h 412"/>
                  <a:gd name="T36" fmla="*/ 2147483647 w 713"/>
                  <a:gd name="T37" fmla="*/ 2147483647 h 4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13" h="412">
                    <a:moveTo>
                      <a:pt x="595" y="174"/>
                    </a:moveTo>
                    <a:cubicBezTo>
                      <a:pt x="594" y="174"/>
                      <a:pt x="594" y="174"/>
                      <a:pt x="593" y="174"/>
                    </a:cubicBezTo>
                    <a:cubicBezTo>
                      <a:pt x="588" y="175"/>
                      <a:pt x="588" y="175"/>
                      <a:pt x="588" y="175"/>
                    </a:cubicBezTo>
                    <a:cubicBezTo>
                      <a:pt x="588" y="170"/>
                      <a:pt x="588" y="170"/>
                      <a:pt x="588" y="170"/>
                    </a:cubicBezTo>
                    <a:cubicBezTo>
                      <a:pt x="589" y="164"/>
                      <a:pt x="589" y="159"/>
                      <a:pt x="589" y="153"/>
                    </a:cubicBezTo>
                    <a:cubicBezTo>
                      <a:pt x="589" y="69"/>
                      <a:pt x="521" y="0"/>
                      <a:pt x="436" y="0"/>
                    </a:cubicBezTo>
                    <a:cubicBezTo>
                      <a:pt x="372" y="0"/>
                      <a:pt x="314" y="41"/>
                      <a:pt x="293" y="101"/>
                    </a:cubicBezTo>
                    <a:cubicBezTo>
                      <a:pt x="291" y="105"/>
                      <a:pt x="291" y="105"/>
                      <a:pt x="291" y="105"/>
                    </a:cubicBezTo>
                    <a:cubicBezTo>
                      <a:pt x="287" y="103"/>
                      <a:pt x="287" y="103"/>
                      <a:pt x="287" y="103"/>
                    </a:cubicBezTo>
                    <a:cubicBezTo>
                      <a:pt x="271" y="97"/>
                      <a:pt x="254" y="93"/>
                      <a:pt x="236" y="93"/>
                    </a:cubicBezTo>
                    <a:cubicBezTo>
                      <a:pt x="163" y="93"/>
                      <a:pt x="105" y="150"/>
                      <a:pt x="103" y="223"/>
                    </a:cubicBezTo>
                    <a:cubicBezTo>
                      <a:pt x="103" y="228"/>
                      <a:pt x="103" y="228"/>
                      <a:pt x="103" y="228"/>
                    </a:cubicBezTo>
                    <a:cubicBezTo>
                      <a:pt x="99" y="227"/>
                      <a:pt x="99" y="227"/>
                      <a:pt x="99" y="227"/>
                    </a:cubicBezTo>
                    <a:cubicBezTo>
                      <a:pt x="97" y="227"/>
                      <a:pt x="95" y="227"/>
                      <a:pt x="93" y="227"/>
                    </a:cubicBezTo>
                    <a:cubicBezTo>
                      <a:pt x="42" y="227"/>
                      <a:pt x="0" y="268"/>
                      <a:pt x="0" y="319"/>
                    </a:cubicBezTo>
                    <a:cubicBezTo>
                      <a:pt x="0" y="370"/>
                      <a:pt x="42" y="412"/>
                      <a:pt x="93" y="412"/>
                    </a:cubicBezTo>
                    <a:cubicBezTo>
                      <a:pt x="595" y="412"/>
                      <a:pt x="595" y="412"/>
                      <a:pt x="595" y="412"/>
                    </a:cubicBezTo>
                    <a:cubicBezTo>
                      <a:pt x="660" y="412"/>
                      <a:pt x="713" y="358"/>
                      <a:pt x="713" y="293"/>
                    </a:cubicBezTo>
                    <a:cubicBezTo>
                      <a:pt x="713" y="228"/>
                      <a:pt x="660" y="174"/>
                      <a:pt x="595" y="174"/>
                    </a:cubicBezTo>
                    <a:close/>
                  </a:path>
                </a:pathLst>
              </a:custGeom>
              <a:solidFill>
                <a:srgbClr val="AEE6FA"/>
              </a:solidFill>
              <a:ln w="63500">
                <a:solidFill>
                  <a:schemeClr val="bg1"/>
                </a:solidFill>
              </a:ln>
            </p:spPr>
            <p:txBody>
              <a:bodyPr/>
              <a:lstStyle/>
              <a:p>
                <a:pPr defTabSz="114300" eaLnBrk="1" fontAlgn="auto" hangingPunct="1">
                  <a:spcBef>
                    <a:spcPts val="0"/>
                  </a:spcBef>
                  <a:spcAft>
                    <a:spcPts val="0"/>
                  </a:spcAft>
                </a:pPr>
                <a:endParaRPr lang="en-CA" sz="600">
                  <a:solidFill>
                    <a:prstClr val="black"/>
                  </a:solidFill>
                  <a:latin typeface="Calibri" panose="020F0502020204030204"/>
                  <a:ea typeface="+mn-ea"/>
                  <a:cs typeface="Arial" panose="020B0604020202020204" pitchFamily="34" charset="0"/>
                </a:endParaRPr>
              </a:p>
            </p:txBody>
          </p:sp>
          <p:sp>
            <p:nvSpPr>
              <p:cNvPr id="135" name="Freeform 21">
                <a:extLst>
                  <a:ext uri="{FF2B5EF4-FFF2-40B4-BE49-F238E27FC236}">
                    <a16:creationId xmlns:a16="http://schemas.microsoft.com/office/drawing/2014/main" id="{5A326271-19FB-4849-B669-693F7DD0B10D}"/>
                  </a:ext>
                </a:extLst>
              </p:cNvPr>
              <p:cNvSpPr>
                <a:spLocks noChangeAspect="1"/>
              </p:cNvSpPr>
              <p:nvPr/>
            </p:nvSpPr>
            <p:spPr bwMode="auto">
              <a:xfrm>
                <a:off x="19855534" y="3928135"/>
                <a:ext cx="5674779" cy="3274869"/>
              </a:xfrm>
              <a:custGeom>
                <a:avLst/>
                <a:gdLst>
                  <a:gd name="T0" fmla="*/ 2147483647 w 713"/>
                  <a:gd name="T1" fmla="*/ 2147483647 h 412"/>
                  <a:gd name="T2" fmla="*/ 2147483647 w 713"/>
                  <a:gd name="T3" fmla="*/ 2147483647 h 412"/>
                  <a:gd name="T4" fmla="*/ 2147483647 w 713"/>
                  <a:gd name="T5" fmla="*/ 2147483647 h 412"/>
                  <a:gd name="T6" fmla="*/ 2147483647 w 713"/>
                  <a:gd name="T7" fmla="*/ 2147483647 h 412"/>
                  <a:gd name="T8" fmla="*/ 2147483647 w 713"/>
                  <a:gd name="T9" fmla="*/ 2147483647 h 412"/>
                  <a:gd name="T10" fmla="*/ 2147483647 w 713"/>
                  <a:gd name="T11" fmla="*/ 0 h 412"/>
                  <a:gd name="T12" fmla="*/ 2147483647 w 713"/>
                  <a:gd name="T13" fmla="*/ 2147483647 h 412"/>
                  <a:gd name="T14" fmla="*/ 2147483647 w 713"/>
                  <a:gd name="T15" fmla="*/ 2147483647 h 412"/>
                  <a:gd name="T16" fmla="*/ 2147483647 w 713"/>
                  <a:gd name="T17" fmla="*/ 2147483647 h 412"/>
                  <a:gd name="T18" fmla="*/ 2147483647 w 713"/>
                  <a:gd name="T19" fmla="*/ 2147483647 h 412"/>
                  <a:gd name="T20" fmla="*/ 2147483647 w 713"/>
                  <a:gd name="T21" fmla="*/ 2147483647 h 412"/>
                  <a:gd name="T22" fmla="*/ 2147483647 w 713"/>
                  <a:gd name="T23" fmla="*/ 2147483647 h 412"/>
                  <a:gd name="T24" fmla="*/ 2147483647 w 713"/>
                  <a:gd name="T25" fmla="*/ 2147483647 h 412"/>
                  <a:gd name="T26" fmla="*/ 2147483647 w 713"/>
                  <a:gd name="T27" fmla="*/ 2147483647 h 412"/>
                  <a:gd name="T28" fmla="*/ 0 w 713"/>
                  <a:gd name="T29" fmla="*/ 2147483647 h 412"/>
                  <a:gd name="T30" fmla="*/ 2147483647 w 713"/>
                  <a:gd name="T31" fmla="*/ 2147483647 h 412"/>
                  <a:gd name="T32" fmla="*/ 2147483647 w 713"/>
                  <a:gd name="T33" fmla="*/ 2147483647 h 412"/>
                  <a:gd name="T34" fmla="*/ 2147483647 w 713"/>
                  <a:gd name="T35" fmla="*/ 2147483647 h 412"/>
                  <a:gd name="T36" fmla="*/ 2147483647 w 713"/>
                  <a:gd name="T37" fmla="*/ 2147483647 h 4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13" h="412">
                    <a:moveTo>
                      <a:pt x="595" y="174"/>
                    </a:moveTo>
                    <a:cubicBezTo>
                      <a:pt x="594" y="174"/>
                      <a:pt x="594" y="174"/>
                      <a:pt x="593" y="174"/>
                    </a:cubicBezTo>
                    <a:cubicBezTo>
                      <a:pt x="588" y="175"/>
                      <a:pt x="588" y="175"/>
                      <a:pt x="588" y="175"/>
                    </a:cubicBezTo>
                    <a:cubicBezTo>
                      <a:pt x="588" y="170"/>
                      <a:pt x="588" y="170"/>
                      <a:pt x="588" y="170"/>
                    </a:cubicBezTo>
                    <a:cubicBezTo>
                      <a:pt x="589" y="164"/>
                      <a:pt x="589" y="159"/>
                      <a:pt x="589" y="153"/>
                    </a:cubicBezTo>
                    <a:cubicBezTo>
                      <a:pt x="589" y="69"/>
                      <a:pt x="521" y="0"/>
                      <a:pt x="436" y="0"/>
                    </a:cubicBezTo>
                    <a:cubicBezTo>
                      <a:pt x="372" y="0"/>
                      <a:pt x="314" y="41"/>
                      <a:pt x="293" y="101"/>
                    </a:cubicBezTo>
                    <a:cubicBezTo>
                      <a:pt x="291" y="105"/>
                      <a:pt x="291" y="105"/>
                      <a:pt x="291" y="105"/>
                    </a:cubicBezTo>
                    <a:cubicBezTo>
                      <a:pt x="287" y="103"/>
                      <a:pt x="287" y="103"/>
                      <a:pt x="287" y="103"/>
                    </a:cubicBezTo>
                    <a:cubicBezTo>
                      <a:pt x="271" y="97"/>
                      <a:pt x="254" y="93"/>
                      <a:pt x="236" y="93"/>
                    </a:cubicBezTo>
                    <a:cubicBezTo>
                      <a:pt x="163" y="93"/>
                      <a:pt x="105" y="150"/>
                      <a:pt x="103" y="223"/>
                    </a:cubicBezTo>
                    <a:cubicBezTo>
                      <a:pt x="103" y="228"/>
                      <a:pt x="103" y="228"/>
                      <a:pt x="103" y="228"/>
                    </a:cubicBezTo>
                    <a:cubicBezTo>
                      <a:pt x="99" y="227"/>
                      <a:pt x="99" y="227"/>
                      <a:pt x="99" y="227"/>
                    </a:cubicBezTo>
                    <a:cubicBezTo>
                      <a:pt x="97" y="227"/>
                      <a:pt x="95" y="227"/>
                      <a:pt x="93" y="227"/>
                    </a:cubicBezTo>
                    <a:cubicBezTo>
                      <a:pt x="42" y="227"/>
                      <a:pt x="0" y="268"/>
                      <a:pt x="0" y="319"/>
                    </a:cubicBezTo>
                    <a:cubicBezTo>
                      <a:pt x="0" y="370"/>
                      <a:pt x="42" y="412"/>
                      <a:pt x="93" y="412"/>
                    </a:cubicBezTo>
                    <a:cubicBezTo>
                      <a:pt x="595" y="412"/>
                      <a:pt x="595" y="412"/>
                      <a:pt x="595" y="412"/>
                    </a:cubicBezTo>
                    <a:cubicBezTo>
                      <a:pt x="660" y="412"/>
                      <a:pt x="713" y="358"/>
                      <a:pt x="713" y="293"/>
                    </a:cubicBezTo>
                    <a:cubicBezTo>
                      <a:pt x="713" y="228"/>
                      <a:pt x="660" y="174"/>
                      <a:pt x="595" y="174"/>
                    </a:cubicBezTo>
                    <a:close/>
                  </a:path>
                </a:pathLst>
              </a:custGeom>
              <a:solidFill>
                <a:srgbClr val="AEE6FA"/>
              </a:solidFill>
              <a:ln w="63500">
                <a:solidFill>
                  <a:schemeClr val="bg1"/>
                </a:solidFill>
              </a:ln>
            </p:spPr>
            <p:txBody>
              <a:bodyPr/>
              <a:lstStyle/>
              <a:p>
                <a:pPr defTabSz="114300" eaLnBrk="1" fontAlgn="auto" hangingPunct="1">
                  <a:spcBef>
                    <a:spcPts val="0"/>
                  </a:spcBef>
                  <a:spcAft>
                    <a:spcPts val="0"/>
                  </a:spcAft>
                </a:pPr>
                <a:endParaRPr lang="en-CA" sz="600">
                  <a:solidFill>
                    <a:prstClr val="black"/>
                  </a:solidFill>
                  <a:latin typeface="Calibri" panose="020F0502020204030204"/>
                  <a:ea typeface="+mn-ea"/>
                  <a:cs typeface="Arial" panose="020B0604020202020204" pitchFamily="34" charset="0"/>
                </a:endParaRPr>
              </a:p>
            </p:txBody>
          </p:sp>
          <p:sp>
            <p:nvSpPr>
              <p:cNvPr id="136" name="Freeform 21">
                <a:extLst>
                  <a:ext uri="{FF2B5EF4-FFF2-40B4-BE49-F238E27FC236}">
                    <a16:creationId xmlns:a16="http://schemas.microsoft.com/office/drawing/2014/main" id="{81F5D1C1-AE5C-4408-8F8B-FFD1A0463FD3}"/>
                  </a:ext>
                </a:extLst>
              </p:cNvPr>
              <p:cNvSpPr>
                <a:spLocks noChangeAspect="1"/>
              </p:cNvSpPr>
              <p:nvPr/>
            </p:nvSpPr>
            <p:spPr bwMode="auto">
              <a:xfrm>
                <a:off x="24163211" y="3535279"/>
                <a:ext cx="1978530" cy="1141794"/>
              </a:xfrm>
              <a:custGeom>
                <a:avLst/>
                <a:gdLst>
                  <a:gd name="T0" fmla="*/ 2147483647 w 713"/>
                  <a:gd name="T1" fmla="*/ 2147483647 h 412"/>
                  <a:gd name="T2" fmla="*/ 2147483647 w 713"/>
                  <a:gd name="T3" fmla="*/ 2147483647 h 412"/>
                  <a:gd name="T4" fmla="*/ 2147483647 w 713"/>
                  <a:gd name="T5" fmla="*/ 2147483647 h 412"/>
                  <a:gd name="T6" fmla="*/ 2147483647 w 713"/>
                  <a:gd name="T7" fmla="*/ 2147483647 h 412"/>
                  <a:gd name="T8" fmla="*/ 2147483647 w 713"/>
                  <a:gd name="T9" fmla="*/ 2147483647 h 412"/>
                  <a:gd name="T10" fmla="*/ 2147483647 w 713"/>
                  <a:gd name="T11" fmla="*/ 0 h 412"/>
                  <a:gd name="T12" fmla="*/ 2147483647 w 713"/>
                  <a:gd name="T13" fmla="*/ 2147483647 h 412"/>
                  <a:gd name="T14" fmla="*/ 2147483647 w 713"/>
                  <a:gd name="T15" fmla="*/ 2147483647 h 412"/>
                  <a:gd name="T16" fmla="*/ 2147483647 w 713"/>
                  <a:gd name="T17" fmla="*/ 2147483647 h 412"/>
                  <a:gd name="T18" fmla="*/ 2147483647 w 713"/>
                  <a:gd name="T19" fmla="*/ 2147483647 h 412"/>
                  <a:gd name="T20" fmla="*/ 2147483647 w 713"/>
                  <a:gd name="T21" fmla="*/ 2147483647 h 412"/>
                  <a:gd name="T22" fmla="*/ 2147483647 w 713"/>
                  <a:gd name="T23" fmla="*/ 2147483647 h 412"/>
                  <a:gd name="T24" fmla="*/ 2147483647 w 713"/>
                  <a:gd name="T25" fmla="*/ 2147483647 h 412"/>
                  <a:gd name="T26" fmla="*/ 2147483647 w 713"/>
                  <a:gd name="T27" fmla="*/ 2147483647 h 412"/>
                  <a:gd name="T28" fmla="*/ 0 w 713"/>
                  <a:gd name="T29" fmla="*/ 2147483647 h 412"/>
                  <a:gd name="T30" fmla="*/ 2147483647 w 713"/>
                  <a:gd name="T31" fmla="*/ 2147483647 h 412"/>
                  <a:gd name="T32" fmla="*/ 2147483647 w 713"/>
                  <a:gd name="T33" fmla="*/ 2147483647 h 412"/>
                  <a:gd name="T34" fmla="*/ 2147483647 w 713"/>
                  <a:gd name="T35" fmla="*/ 2147483647 h 412"/>
                  <a:gd name="T36" fmla="*/ 2147483647 w 713"/>
                  <a:gd name="T37" fmla="*/ 2147483647 h 4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13" h="412">
                    <a:moveTo>
                      <a:pt x="595" y="174"/>
                    </a:moveTo>
                    <a:cubicBezTo>
                      <a:pt x="594" y="174"/>
                      <a:pt x="594" y="174"/>
                      <a:pt x="593" y="174"/>
                    </a:cubicBezTo>
                    <a:cubicBezTo>
                      <a:pt x="588" y="175"/>
                      <a:pt x="588" y="175"/>
                      <a:pt x="588" y="175"/>
                    </a:cubicBezTo>
                    <a:cubicBezTo>
                      <a:pt x="588" y="170"/>
                      <a:pt x="588" y="170"/>
                      <a:pt x="588" y="170"/>
                    </a:cubicBezTo>
                    <a:cubicBezTo>
                      <a:pt x="589" y="164"/>
                      <a:pt x="589" y="159"/>
                      <a:pt x="589" y="153"/>
                    </a:cubicBezTo>
                    <a:cubicBezTo>
                      <a:pt x="589" y="69"/>
                      <a:pt x="521" y="0"/>
                      <a:pt x="436" y="0"/>
                    </a:cubicBezTo>
                    <a:cubicBezTo>
                      <a:pt x="372" y="0"/>
                      <a:pt x="314" y="41"/>
                      <a:pt x="293" y="101"/>
                    </a:cubicBezTo>
                    <a:cubicBezTo>
                      <a:pt x="291" y="105"/>
                      <a:pt x="291" y="105"/>
                      <a:pt x="291" y="105"/>
                    </a:cubicBezTo>
                    <a:cubicBezTo>
                      <a:pt x="287" y="103"/>
                      <a:pt x="287" y="103"/>
                      <a:pt x="287" y="103"/>
                    </a:cubicBezTo>
                    <a:cubicBezTo>
                      <a:pt x="271" y="97"/>
                      <a:pt x="254" y="93"/>
                      <a:pt x="236" y="93"/>
                    </a:cubicBezTo>
                    <a:cubicBezTo>
                      <a:pt x="163" y="93"/>
                      <a:pt x="105" y="150"/>
                      <a:pt x="103" y="223"/>
                    </a:cubicBezTo>
                    <a:cubicBezTo>
                      <a:pt x="103" y="228"/>
                      <a:pt x="103" y="228"/>
                      <a:pt x="103" y="228"/>
                    </a:cubicBezTo>
                    <a:cubicBezTo>
                      <a:pt x="99" y="227"/>
                      <a:pt x="99" y="227"/>
                      <a:pt x="99" y="227"/>
                    </a:cubicBezTo>
                    <a:cubicBezTo>
                      <a:pt x="97" y="227"/>
                      <a:pt x="95" y="227"/>
                      <a:pt x="93" y="227"/>
                    </a:cubicBezTo>
                    <a:cubicBezTo>
                      <a:pt x="42" y="227"/>
                      <a:pt x="0" y="268"/>
                      <a:pt x="0" y="319"/>
                    </a:cubicBezTo>
                    <a:cubicBezTo>
                      <a:pt x="0" y="370"/>
                      <a:pt x="42" y="412"/>
                      <a:pt x="93" y="412"/>
                    </a:cubicBezTo>
                    <a:cubicBezTo>
                      <a:pt x="595" y="412"/>
                      <a:pt x="595" y="412"/>
                      <a:pt x="595" y="412"/>
                    </a:cubicBezTo>
                    <a:cubicBezTo>
                      <a:pt x="660" y="412"/>
                      <a:pt x="713" y="358"/>
                      <a:pt x="713" y="293"/>
                    </a:cubicBezTo>
                    <a:cubicBezTo>
                      <a:pt x="713" y="228"/>
                      <a:pt x="660" y="174"/>
                      <a:pt x="595" y="174"/>
                    </a:cubicBezTo>
                    <a:close/>
                  </a:path>
                </a:pathLst>
              </a:custGeom>
              <a:solidFill>
                <a:srgbClr val="AEE6FA"/>
              </a:solidFill>
              <a:ln w="63500">
                <a:solidFill>
                  <a:schemeClr val="bg1"/>
                </a:solidFill>
              </a:ln>
            </p:spPr>
            <p:txBody>
              <a:bodyPr/>
              <a:lstStyle/>
              <a:p>
                <a:pPr defTabSz="114300" eaLnBrk="1" fontAlgn="auto" hangingPunct="1">
                  <a:spcBef>
                    <a:spcPts val="0"/>
                  </a:spcBef>
                  <a:spcAft>
                    <a:spcPts val="0"/>
                  </a:spcAft>
                </a:pPr>
                <a:endParaRPr lang="en-CA" sz="600">
                  <a:solidFill>
                    <a:prstClr val="black"/>
                  </a:solidFill>
                  <a:latin typeface="Calibri" panose="020F0502020204030204"/>
                  <a:ea typeface="+mn-ea"/>
                  <a:cs typeface="Arial" panose="020B0604020202020204" pitchFamily="34" charset="0"/>
                </a:endParaRPr>
              </a:p>
            </p:txBody>
          </p:sp>
        </p:grpSp>
        <p:sp>
          <p:nvSpPr>
            <p:cNvPr id="94" name="Freeform 104">
              <a:extLst>
                <a:ext uri="{FF2B5EF4-FFF2-40B4-BE49-F238E27FC236}">
                  <a16:creationId xmlns:a16="http://schemas.microsoft.com/office/drawing/2014/main" id="{7E217664-872A-4C13-B997-545F611B65A4}"/>
                </a:ext>
              </a:extLst>
            </p:cNvPr>
            <p:cNvSpPr/>
            <p:nvPr/>
          </p:nvSpPr>
          <p:spPr bwMode="auto">
            <a:xfrm>
              <a:off x="3888776" y="1368943"/>
              <a:ext cx="182425" cy="442620"/>
            </a:xfrm>
            <a:custGeom>
              <a:avLst/>
              <a:gdLst>
                <a:gd name="connsiteX0" fmla="*/ 247477 w 661364"/>
                <a:gd name="connsiteY0" fmla="*/ 0 h 1471027"/>
                <a:gd name="connsiteX1" fmla="*/ 661364 w 661364"/>
                <a:gd name="connsiteY1" fmla="*/ 735514 h 1471027"/>
                <a:gd name="connsiteX2" fmla="*/ 247477 w 661364"/>
                <a:gd name="connsiteY2" fmla="*/ 1471027 h 1471027"/>
                <a:gd name="connsiteX3" fmla="*/ 247477 w 661364"/>
                <a:gd name="connsiteY3" fmla="*/ 1274718 h 1471027"/>
                <a:gd name="connsiteX4" fmla="*/ 0 w 661364"/>
                <a:gd name="connsiteY4" fmla="*/ 1274718 h 1471027"/>
                <a:gd name="connsiteX5" fmla="*/ 0 w 661364"/>
                <a:gd name="connsiteY5" fmla="*/ 196309 h 1471027"/>
                <a:gd name="connsiteX6" fmla="*/ 247477 w 661364"/>
                <a:gd name="connsiteY6" fmla="*/ 196309 h 1471027"/>
                <a:gd name="connsiteX7" fmla="*/ 247477 w 661364"/>
                <a:gd name="connsiteY7" fmla="*/ 0 h 147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1364" h="1471027">
                  <a:moveTo>
                    <a:pt x="247477" y="0"/>
                  </a:moveTo>
                  <a:lnTo>
                    <a:pt x="661364" y="735514"/>
                  </a:lnTo>
                  <a:lnTo>
                    <a:pt x="247477" y="1471027"/>
                  </a:lnTo>
                  <a:lnTo>
                    <a:pt x="247477" y="1274718"/>
                  </a:lnTo>
                  <a:lnTo>
                    <a:pt x="0" y="1274718"/>
                  </a:lnTo>
                  <a:lnTo>
                    <a:pt x="0" y="196309"/>
                  </a:lnTo>
                  <a:lnTo>
                    <a:pt x="247477" y="196309"/>
                  </a:lnTo>
                  <a:lnTo>
                    <a:pt x="247477" y="0"/>
                  </a:lnTo>
                  <a:close/>
                </a:path>
              </a:pathLst>
            </a:custGeom>
            <a:solidFill>
              <a:schemeClr val="accent6">
                <a:lumMod val="75000"/>
              </a:schemeClr>
            </a:solid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698395" eaLnBrk="1" fontAlgn="auto" hangingPunct="1">
                <a:spcBef>
                  <a:spcPts val="0"/>
                </a:spcBef>
                <a:spcAft>
                  <a:spcPts val="0"/>
                </a:spcAft>
                <a:defRPr/>
              </a:pPr>
              <a:endParaRPr lang="en-US" sz="900" dirty="0">
                <a:solidFill>
                  <a:prstClr val="white"/>
                </a:solidFill>
                <a:latin typeface="Arial" charset="0"/>
                <a:ea typeface="Arial" charset="0"/>
                <a:cs typeface="Arial" charset="0"/>
              </a:endParaRPr>
            </a:p>
          </p:txBody>
        </p:sp>
        <p:sp>
          <p:nvSpPr>
            <p:cNvPr id="95" name="Freeform 112">
              <a:extLst>
                <a:ext uri="{FF2B5EF4-FFF2-40B4-BE49-F238E27FC236}">
                  <a16:creationId xmlns:a16="http://schemas.microsoft.com/office/drawing/2014/main" id="{0304A191-C1D3-435E-B6C6-A3AADB57604D}"/>
                </a:ext>
              </a:extLst>
            </p:cNvPr>
            <p:cNvSpPr/>
            <p:nvPr/>
          </p:nvSpPr>
          <p:spPr bwMode="auto">
            <a:xfrm>
              <a:off x="3822556" y="5803516"/>
              <a:ext cx="73057" cy="139172"/>
            </a:xfrm>
            <a:custGeom>
              <a:avLst/>
              <a:gdLst>
                <a:gd name="connsiteX0" fmla="*/ 290286 w 290286"/>
                <a:gd name="connsiteY0" fmla="*/ 493486 h 493486"/>
                <a:gd name="connsiteX1" fmla="*/ 275771 w 290286"/>
                <a:gd name="connsiteY1" fmla="*/ 217714 h 493486"/>
                <a:gd name="connsiteX2" fmla="*/ 0 w 290286"/>
                <a:gd name="connsiteY2" fmla="*/ 0 h 493486"/>
                <a:gd name="connsiteX3" fmla="*/ 290286 w 290286"/>
                <a:gd name="connsiteY3" fmla="*/ 493486 h 493486"/>
                <a:gd name="connsiteX0" fmla="*/ 290286 w 322194"/>
                <a:gd name="connsiteY0" fmla="*/ 493486 h 493486"/>
                <a:gd name="connsiteX1" fmla="*/ 322194 w 322194"/>
                <a:gd name="connsiteY1" fmla="*/ 202240 h 493486"/>
                <a:gd name="connsiteX2" fmla="*/ 0 w 322194"/>
                <a:gd name="connsiteY2" fmla="*/ 0 h 493486"/>
                <a:gd name="connsiteX3" fmla="*/ 290286 w 322194"/>
                <a:gd name="connsiteY3" fmla="*/ 493486 h 493486"/>
              </a:gdLst>
              <a:ahLst/>
              <a:cxnLst>
                <a:cxn ang="0">
                  <a:pos x="connsiteX0" y="connsiteY0"/>
                </a:cxn>
                <a:cxn ang="0">
                  <a:pos x="connsiteX1" y="connsiteY1"/>
                </a:cxn>
                <a:cxn ang="0">
                  <a:pos x="connsiteX2" y="connsiteY2"/>
                </a:cxn>
                <a:cxn ang="0">
                  <a:pos x="connsiteX3" y="connsiteY3"/>
                </a:cxn>
              </a:cxnLst>
              <a:rect l="l" t="t" r="r" b="b"/>
              <a:pathLst>
                <a:path w="322194" h="493486">
                  <a:moveTo>
                    <a:pt x="290286" y="493486"/>
                  </a:moveTo>
                  <a:lnTo>
                    <a:pt x="322194" y="202240"/>
                  </a:lnTo>
                  <a:lnTo>
                    <a:pt x="0" y="0"/>
                  </a:lnTo>
                  <a:lnTo>
                    <a:pt x="290286" y="493486"/>
                  </a:lnTo>
                  <a:close/>
                </a:path>
              </a:pathLst>
            </a:custGeom>
            <a:solidFill>
              <a:schemeClr val="accent6">
                <a:lumMod val="75000"/>
              </a:schemeClr>
            </a:solid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defTabSz="698395" eaLnBrk="1" fontAlgn="auto" hangingPunct="1">
                <a:spcBef>
                  <a:spcPts val="0"/>
                </a:spcBef>
                <a:spcAft>
                  <a:spcPts val="0"/>
                </a:spcAft>
                <a:defRPr/>
              </a:pPr>
              <a:endParaRPr lang="en-US" sz="900" dirty="0">
                <a:solidFill>
                  <a:prstClr val="white"/>
                </a:solidFill>
                <a:latin typeface="Arial" charset="0"/>
                <a:ea typeface="Arial" charset="0"/>
                <a:cs typeface="Arial" charset="0"/>
              </a:endParaRPr>
            </a:p>
          </p:txBody>
        </p:sp>
        <p:sp>
          <p:nvSpPr>
            <p:cNvPr id="96" name="Rectangle 95">
              <a:extLst>
                <a:ext uri="{FF2B5EF4-FFF2-40B4-BE49-F238E27FC236}">
                  <a16:creationId xmlns:a16="http://schemas.microsoft.com/office/drawing/2014/main" id="{606551BD-0ACD-4555-9F69-DF1F606B3B43}"/>
                </a:ext>
              </a:extLst>
            </p:cNvPr>
            <p:cNvSpPr/>
            <p:nvPr/>
          </p:nvSpPr>
          <p:spPr>
            <a:xfrm>
              <a:off x="4038578" y="3676779"/>
              <a:ext cx="598565" cy="357495"/>
            </a:xfrm>
            <a:prstGeom prst="rect">
              <a:avLst/>
            </a:prstGeom>
            <a:solidFill>
              <a:schemeClr val="bg1"/>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114300" eaLnBrk="1" fontAlgn="auto" hangingPunct="1">
                <a:spcBef>
                  <a:spcPts val="0"/>
                </a:spcBef>
                <a:spcAft>
                  <a:spcPts val="0"/>
                </a:spcAft>
              </a:pPr>
              <a:r>
                <a:rPr lang="en-US" sz="700">
                  <a:solidFill>
                    <a:srgbClr val="568339"/>
                  </a:solidFill>
                  <a:latin typeface="Arial" charset="0"/>
                  <a:ea typeface="Arial" charset="0"/>
                  <a:cs typeface="Arial" charset="0"/>
                </a:rPr>
                <a:t>Traditional IT</a:t>
              </a:r>
              <a:endParaRPr lang="en-US" sz="700" dirty="0">
                <a:solidFill>
                  <a:srgbClr val="568339"/>
                </a:solidFill>
                <a:latin typeface="Arial" charset="0"/>
                <a:ea typeface="Arial" charset="0"/>
                <a:cs typeface="Arial" charset="0"/>
              </a:endParaRPr>
            </a:p>
          </p:txBody>
        </p:sp>
        <p:sp>
          <p:nvSpPr>
            <p:cNvPr id="97" name="Rectangle 96">
              <a:extLst>
                <a:ext uri="{FF2B5EF4-FFF2-40B4-BE49-F238E27FC236}">
                  <a16:creationId xmlns:a16="http://schemas.microsoft.com/office/drawing/2014/main" id="{2752122B-456C-4E2C-9C3A-9B19282A6656}"/>
                </a:ext>
              </a:extLst>
            </p:cNvPr>
            <p:cNvSpPr/>
            <p:nvPr/>
          </p:nvSpPr>
          <p:spPr>
            <a:xfrm>
              <a:off x="4667047" y="3676779"/>
              <a:ext cx="598565" cy="357495"/>
            </a:xfrm>
            <a:prstGeom prst="rect">
              <a:avLst/>
            </a:prstGeom>
            <a:solidFill>
              <a:schemeClr val="bg1"/>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114300" eaLnBrk="1" fontAlgn="auto" hangingPunct="1">
                <a:spcBef>
                  <a:spcPts val="0"/>
                </a:spcBef>
                <a:spcAft>
                  <a:spcPts val="0"/>
                </a:spcAft>
              </a:pPr>
              <a:r>
                <a:rPr lang="en-US" sz="700" dirty="0">
                  <a:solidFill>
                    <a:srgbClr val="568339"/>
                  </a:solidFill>
                  <a:latin typeface="Arial" charset="0"/>
                  <a:ea typeface="Arial" charset="0"/>
                  <a:cs typeface="Arial" charset="0"/>
                </a:rPr>
                <a:t>Private Cloud</a:t>
              </a:r>
            </a:p>
          </p:txBody>
        </p:sp>
        <p:sp>
          <p:nvSpPr>
            <p:cNvPr id="98" name="Rectangle 97">
              <a:extLst>
                <a:ext uri="{FF2B5EF4-FFF2-40B4-BE49-F238E27FC236}">
                  <a16:creationId xmlns:a16="http://schemas.microsoft.com/office/drawing/2014/main" id="{A11E9F05-3D58-45DA-9DD8-6ADC2FAE2581}"/>
                </a:ext>
              </a:extLst>
            </p:cNvPr>
            <p:cNvSpPr/>
            <p:nvPr/>
          </p:nvSpPr>
          <p:spPr>
            <a:xfrm>
              <a:off x="5295516" y="3676779"/>
              <a:ext cx="598565" cy="357495"/>
            </a:xfrm>
            <a:prstGeom prst="rect">
              <a:avLst/>
            </a:prstGeom>
            <a:solidFill>
              <a:schemeClr val="bg1"/>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114300" eaLnBrk="1" fontAlgn="auto" hangingPunct="1">
                <a:spcBef>
                  <a:spcPts val="0"/>
                </a:spcBef>
                <a:spcAft>
                  <a:spcPts val="0"/>
                </a:spcAft>
              </a:pPr>
              <a:r>
                <a:rPr lang="en-US" sz="700">
                  <a:solidFill>
                    <a:srgbClr val="568339"/>
                  </a:solidFill>
                  <a:latin typeface="Arial" charset="0"/>
                  <a:ea typeface="Arial" charset="0"/>
                  <a:cs typeface="Arial" charset="0"/>
                </a:rPr>
                <a:t>Public Cloud</a:t>
              </a:r>
              <a:endParaRPr lang="en-US" sz="700" dirty="0">
                <a:solidFill>
                  <a:srgbClr val="568339"/>
                </a:solidFill>
                <a:latin typeface="Arial" charset="0"/>
                <a:ea typeface="Arial" charset="0"/>
                <a:cs typeface="Arial" charset="0"/>
              </a:endParaRPr>
            </a:p>
          </p:txBody>
        </p:sp>
        <p:sp>
          <p:nvSpPr>
            <p:cNvPr id="99" name="Freeform 21">
              <a:extLst>
                <a:ext uri="{FF2B5EF4-FFF2-40B4-BE49-F238E27FC236}">
                  <a16:creationId xmlns:a16="http://schemas.microsoft.com/office/drawing/2014/main" id="{AEADCE63-C0FA-4BEC-A483-698DFAFA8CD8}"/>
                </a:ext>
              </a:extLst>
            </p:cNvPr>
            <p:cNvSpPr>
              <a:spLocks noChangeAspect="1"/>
            </p:cNvSpPr>
            <p:nvPr/>
          </p:nvSpPr>
          <p:spPr bwMode="auto">
            <a:xfrm>
              <a:off x="4802112" y="3825688"/>
              <a:ext cx="296053" cy="170850"/>
            </a:xfrm>
            <a:custGeom>
              <a:avLst/>
              <a:gdLst>
                <a:gd name="T0" fmla="*/ 2147483647 w 713"/>
                <a:gd name="T1" fmla="*/ 2147483647 h 412"/>
                <a:gd name="T2" fmla="*/ 2147483647 w 713"/>
                <a:gd name="T3" fmla="*/ 2147483647 h 412"/>
                <a:gd name="T4" fmla="*/ 2147483647 w 713"/>
                <a:gd name="T5" fmla="*/ 2147483647 h 412"/>
                <a:gd name="T6" fmla="*/ 2147483647 w 713"/>
                <a:gd name="T7" fmla="*/ 2147483647 h 412"/>
                <a:gd name="T8" fmla="*/ 2147483647 w 713"/>
                <a:gd name="T9" fmla="*/ 2147483647 h 412"/>
                <a:gd name="T10" fmla="*/ 2147483647 w 713"/>
                <a:gd name="T11" fmla="*/ 0 h 412"/>
                <a:gd name="T12" fmla="*/ 2147483647 w 713"/>
                <a:gd name="T13" fmla="*/ 2147483647 h 412"/>
                <a:gd name="T14" fmla="*/ 2147483647 w 713"/>
                <a:gd name="T15" fmla="*/ 2147483647 h 412"/>
                <a:gd name="T16" fmla="*/ 2147483647 w 713"/>
                <a:gd name="T17" fmla="*/ 2147483647 h 412"/>
                <a:gd name="T18" fmla="*/ 2147483647 w 713"/>
                <a:gd name="T19" fmla="*/ 2147483647 h 412"/>
                <a:gd name="T20" fmla="*/ 2147483647 w 713"/>
                <a:gd name="T21" fmla="*/ 2147483647 h 412"/>
                <a:gd name="T22" fmla="*/ 2147483647 w 713"/>
                <a:gd name="T23" fmla="*/ 2147483647 h 412"/>
                <a:gd name="T24" fmla="*/ 2147483647 w 713"/>
                <a:gd name="T25" fmla="*/ 2147483647 h 412"/>
                <a:gd name="T26" fmla="*/ 2147483647 w 713"/>
                <a:gd name="T27" fmla="*/ 2147483647 h 412"/>
                <a:gd name="T28" fmla="*/ 0 w 713"/>
                <a:gd name="T29" fmla="*/ 2147483647 h 412"/>
                <a:gd name="T30" fmla="*/ 2147483647 w 713"/>
                <a:gd name="T31" fmla="*/ 2147483647 h 412"/>
                <a:gd name="T32" fmla="*/ 2147483647 w 713"/>
                <a:gd name="T33" fmla="*/ 2147483647 h 412"/>
                <a:gd name="T34" fmla="*/ 2147483647 w 713"/>
                <a:gd name="T35" fmla="*/ 2147483647 h 412"/>
                <a:gd name="T36" fmla="*/ 2147483647 w 713"/>
                <a:gd name="T37" fmla="*/ 2147483647 h 4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13" h="412">
                  <a:moveTo>
                    <a:pt x="595" y="174"/>
                  </a:moveTo>
                  <a:cubicBezTo>
                    <a:pt x="594" y="174"/>
                    <a:pt x="594" y="174"/>
                    <a:pt x="593" y="174"/>
                  </a:cubicBezTo>
                  <a:cubicBezTo>
                    <a:pt x="588" y="175"/>
                    <a:pt x="588" y="175"/>
                    <a:pt x="588" y="175"/>
                  </a:cubicBezTo>
                  <a:cubicBezTo>
                    <a:pt x="588" y="170"/>
                    <a:pt x="588" y="170"/>
                    <a:pt x="588" y="170"/>
                  </a:cubicBezTo>
                  <a:cubicBezTo>
                    <a:pt x="589" y="164"/>
                    <a:pt x="589" y="159"/>
                    <a:pt x="589" y="153"/>
                  </a:cubicBezTo>
                  <a:cubicBezTo>
                    <a:pt x="589" y="69"/>
                    <a:pt x="521" y="0"/>
                    <a:pt x="436" y="0"/>
                  </a:cubicBezTo>
                  <a:cubicBezTo>
                    <a:pt x="372" y="0"/>
                    <a:pt x="314" y="41"/>
                    <a:pt x="293" y="101"/>
                  </a:cubicBezTo>
                  <a:cubicBezTo>
                    <a:pt x="291" y="105"/>
                    <a:pt x="291" y="105"/>
                    <a:pt x="291" y="105"/>
                  </a:cubicBezTo>
                  <a:cubicBezTo>
                    <a:pt x="287" y="103"/>
                    <a:pt x="287" y="103"/>
                    <a:pt x="287" y="103"/>
                  </a:cubicBezTo>
                  <a:cubicBezTo>
                    <a:pt x="271" y="97"/>
                    <a:pt x="254" y="93"/>
                    <a:pt x="236" y="93"/>
                  </a:cubicBezTo>
                  <a:cubicBezTo>
                    <a:pt x="163" y="93"/>
                    <a:pt x="105" y="150"/>
                    <a:pt x="103" y="223"/>
                  </a:cubicBezTo>
                  <a:cubicBezTo>
                    <a:pt x="103" y="228"/>
                    <a:pt x="103" y="228"/>
                    <a:pt x="103" y="228"/>
                  </a:cubicBezTo>
                  <a:cubicBezTo>
                    <a:pt x="99" y="227"/>
                    <a:pt x="99" y="227"/>
                    <a:pt x="99" y="227"/>
                  </a:cubicBezTo>
                  <a:cubicBezTo>
                    <a:pt x="97" y="227"/>
                    <a:pt x="95" y="227"/>
                    <a:pt x="93" y="227"/>
                  </a:cubicBezTo>
                  <a:cubicBezTo>
                    <a:pt x="42" y="227"/>
                    <a:pt x="0" y="268"/>
                    <a:pt x="0" y="319"/>
                  </a:cubicBezTo>
                  <a:cubicBezTo>
                    <a:pt x="0" y="370"/>
                    <a:pt x="42" y="412"/>
                    <a:pt x="93" y="412"/>
                  </a:cubicBezTo>
                  <a:cubicBezTo>
                    <a:pt x="595" y="412"/>
                    <a:pt x="595" y="412"/>
                    <a:pt x="595" y="412"/>
                  </a:cubicBezTo>
                  <a:cubicBezTo>
                    <a:pt x="660" y="412"/>
                    <a:pt x="713" y="358"/>
                    <a:pt x="713" y="293"/>
                  </a:cubicBezTo>
                  <a:cubicBezTo>
                    <a:pt x="713" y="228"/>
                    <a:pt x="660" y="174"/>
                    <a:pt x="595" y="174"/>
                  </a:cubicBezTo>
                  <a:close/>
                </a:path>
              </a:pathLst>
            </a:custGeom>
            <a:noFill/>
            <a:ln w="63500">
              <a:solidFill>
                <a:schemeClr val="accent6"/>
              </a:solidFill>
            </a:ln>
          </p:spPr>
          <p:txBody>
            <a:bodyPr/>
            <a:lstStyle/>
            <a:p>
              <a:pPr defTabSz="114300" eaLnBrk="1" fontAlgn="auto" hangingPunct="1">
                <a:spcBef>
                  <a:spcPts val="0"/>
                </a:spcBef>
                <a:spcAft>
                  <a:spcPts val="0"/>
                </a:spcAft>
              </a:pPr>
              <a:endParaRPr lang="en-CA" sz="600">
                <a:solidFill>
                  <a:prstClr val="black"/>
                </a:solidFill>
                <a:latin typeface="Calibri" panose="020F0502020204030204"/>
                <a:ea typeface="+mn-ea"/>
                <a:cs typeface="Arial" panose="020B0604020202020204" pitchFamily="34" charset="0"/>
              </a:endParaRPr>
            </a:p>
          </p:txBody>
        </p:sp>
        <p:sp>
          <p:nvSpPr>
            <p:cNvPr id="100" name="Freeform 21">
              <a:extLst>
                <a:ext uri="{FF2B5EF4-FFF2-40B4-BE49-F238E27FC236}">
                  <a16:creationId xmlns:a16="http://schemas.microsoft.com/office/drawing/2014/main" id="{6F5FD85C-651F-4912-B8C7-8130012036AD}"/>
                </a:ext>
              </a:extLst>
            </p:cNvPr>
            <p:cNvSpPr>
              <a:spLocks noChangeAspect="1"/>
            </p:cNvSpPr>
            <p:nvPr/>
          </p:nvSpPr>
          <p:spPr bwMode="auto">
            <a:xfrm>
              <a:off x="5366888" y="3825688"/>
              <a:ext cx="296053" cy="170850"/>
            </a:xfrm>
            <a:custGeom>
              <a:avLst/>
              <a:gdLst>
                <a:gd name="T0" fmla="*/ 2147483647 w 713"/>
                <a:gd name="T1" fmla="*/ 2147483647 h 412"/>
                <a:gd name="T2" fmla="*/ 2147483647 w 713"/>
                <a:gd name="T3" fmla="*/ 2147483647 h 412"/>
                <a:gd name="T4" fmla="*/ 2147483647 w 713"/>
                <a:gd name="T5" fmla="*/ 2147483647 h 412"/>
                <a:gd name="T6" fmla="*/ 2147483647 w 713"/>
                <a:gd name="T7" fmla="*/ 2147483647 h 412"/>
                <a:gd name="T8" fmla="*/ 2147483647 w 713"/>
                <a:gd name="T9" fmla="*/ 2147483647 h 412"/>
                <a:gd name="T10" fmla="*/ 2147483647 w 713"/>
                <a:gd name="T11" fmla="*/ 0 h 412"/>
                <a:gd name="T12" fmla="*/ 2147483647 w 713"/>
                <a:gd name="T13" fmla="*/ 2147483647 h 412"/>
                <a:gd name="T14" fmla="*/ 2147483647 w 713"/>
                <a:gd name="T15" fmla="*/ 2147483647 h 412"/>
                <a:gd name="T16" fmla="*/ 2147483647 w 713"/>
                <a:gd name="T17" fmla="*/ 2147483647 h 412"/>
                <a:gd name="T18" fmla="*/ 2147483647 w 713"/>
                <a:gd name="T19" fmla="*/ 2147483647 h 412"/>
                <a:gd name="T20" fmla="*/ 2147483647 w 713"/>
                <a:gd name="T21" fmla="*/ 2147483647 h 412"/>
                <a:gd name="T22" fmla="*/ 2147483647 w 713"/>
                <a:gd name="T23" fmla="*/ 2147483647 h 412"/>
                <a:gd name="T24" fmla="*/ 2147483647 w 713"/>
                <a:gd name="T25" fmla="*/ 2147483647 h 412"/>
                <a:gd name="T26" fmla="*/ 2147483647 w 713"/>
                <a:gd name="T27" fmla="*/ 2147483647 h 412"/>
                <a:gd name="T28" fmla="*/ 0 w 713"/>
                <a:gd name="T29" fmla="*/ 2147483647 h 412"/>
                <a:gd name="T30" fmla="*/ 2147483647 w 713"/>
                <a:gd name="T31" fmla="*/ 2147483647 h 412"/>
                <a:gd name="T32" fmla="*/ 2147483647 w 713"/>
                <a:gd name="T33" fmla="*/ 2147483647 h 412"/>
                <a:gd name="T34" fmla="*/ 2147483647 w 713"/>
                <a:gd name="T35" fmla="*/ 2147483647 h 412"/>
                <a:gd name="T36" fmla="*/ 2147483647 w 713"/>
                <a:gd name="T37" fmla="*/ 2147483647 h 4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13" h="412">
                  <a:moveTo>
                    <a:pt x="595" y="174"/>
                  </a:moveTo>
                  <a:cubicBezTo>
                    <a:pt x="594" y="174"/>
                    <a:pt x="594" y="174"/>
                    <a:pt x="593" y="174"/>
                  </a:cubicBezTo>
                  <a:cubicBezTo>
                    <a:pt x="588" y="175"/>
                    <a:pt x="588" y="175"/>
                    <a:pt x="588" y="175"/>
                  </a:cubicBezTo>
                  <a:cubicBezTo>
                    <a:pt x="588" y="170"/>
                    <a:pt x="588" y="170"/>
                    <a:pt x="588" y="170"/>
                  </a:cubicBezTo>
                  <a:cubicBezTo>
                    <a:pt x="589" y="164"/>
                    <a:pt x="589" y="159"/>
                    <a:pt x="589" y="153"/>
                  </a:cubicBezTo>
                  <a:cubicBezTo>
                    <a:pt x="589" y="69"/>
                    <a:pt x="521" y="0"/>
                    <a:pt x="436" y="0"/>
                  </a:cubicBezTo>
                  <a:cubicBezTo>
                    <a:pt x="372" y="0"/>
                    <a:pt x="314" y="41"/>
                    <a:pt x="293" y="101"/>
                  </a:cubicBezTo>
                  <a:cubicBezTo>
                    <a:pt x="291" y="105"/>
                    <a:pt x="291" y="105"/>
                    <a:pt x="291" y="105"/>
                  </a:cubicBezTo>
                  <a:cubicBezTo>
                    <a:pt x="287" y="103"/>
                    <a:pt x="287" y="103"/>
                    <a:pt x="287" y="103"/>
                  </a:cubicBezTo>
                  <a:cubicBezTo>
                    <a:pt x="271" y="97"/>
                    <a:pt x="254" y="93"/>
                    <a:pt x="236" y="93"/>
                  </a:cubicBezTo>
                  <a:cubicBezTo>
                    <a:pt x="163" y="93"/>
                    <a:pt x="105" y="150"/>
                    <a:pt x="103" y="223"/>
                  </a:cubicBezTo>
                  <a:cubicBezTo>
                    <a:pt x="103" y="228"/>
                    <a:pt x="103" y="228"/>
                    <a:pt x="103" y="228"/>
                  </a:cubicBezTo>
                  <a:cubicBezTo>
                    <a:pt x="99" y="227"/>
                    <a:pt x="99" y="227"/>
                    <a:pt x="99" y="227"/>
                  </a:cubicBezTo>
                  <a:cubicBezTo>
                    <a:pt x="97" y="227"/>
                    <a:pt x="95" y="227"/>
                    <a:pt x="93" y="227"/>
                  </a:cubicBezTo>
                  <a:cubicBezTo>
                    <a:pt x="42" y="227"/>
                    <a:pt x="0" y="268"/>
                    <a:pt x="0" y="319"/>
                  </a:cubicBezTo>
                  <a:cubicBezTo>
                    <a:pt x="0" y="370"/>
                    <a:pt x="42" y="412"/>
                    <a:pt x="93" y="412"/>
                  </a:cubicBezTo>
                  <a:cubicBezTo>
                    <a:pt x="595" y="412"/>
                    <a:pt x="595" y="412"/>
                    <a:pt x="595" y="412"/>
                  </a:cubicBezTo>
                  <a:cubicBezTo>
                    <a:pt x="660" y="412"/>
                    <a:pt x="713" y="358"/>
                    <a:pt x="713" y="293"/>
                  </a:cubicBezTo>
                  <a:cubicBezTo>
                    <a:pt x="713" y="228"/>
                    <a:pt x="660" y="174"/>
                    <a:pt x="595" y="174"/>
                  </a:cubicBezTo>
                  <a:close/>
                </a:path>
              </a:pathLst>
            </a:custGeom>
            <a:noFill/>
            <a:ln w="63500">
              <a:solidFill>
                <a:schemeClr val="accent6"/>
              </a:solidFill>
            </a:ln>
          </p:spPr>
          <p:txBody>
            <a:bodyPr/>
            <a:lstStyle/>
            <a:p>
              <a:pPr defTabSz="114300" eaLnBrk="1" fontAlgn="auto" hangingPunct="1">
                <a:spcBef>
                  <a:spcPts val="0"/>
                </a:spcBef>
                <a:spcAft>
                  <a:spcPts val="0"/>
                </a:spcAft>
              </a:pPr>
              <a:endParaRPr lang="en-CA" sz="600">
                <a:solidFill>
                  <a:prstClr val="black"/>
                </a:solidFill>
                <a:latin typeface="Calibri" panose="020F0502020204030204"/>
                <a:ea typeface="+mn-ea"/>
                <a:cs typeface="Arial" panose="020B0604020202020204" pitchFamily="34" charset="0"/>
              </a:endParaRPr>
            </a:p>
          </p:txBody>
        </p:sp>
        <p:sp>
          <p:nvSpPr>
            <p:cNvPr id="101" name="Freeform 21">
              <a:extLst>
                <a:ext uri="{FF2B5EF4-FFF2-40B4-BE49-F238E27FC236}">
                  <a16:creationId xmlns:a16="http://schemas.microsoft.com/office/drawing/2014/main" id="{B2E2EDA1-D95C-489C-A63C-62C0C74B20A5}"/>
                </a:ext>
              </a:extLst>
            </p:cNvPr>
            <p:cNvSpPr>
              <a:spLocks noChangeAspect="1"/>
            </p:cNvSpPr>
            <p:nvPr/>
          </p:nvSpPr>
          <p:spPr bwMode="auto">
            <a:xfrm>
              <a:off x="5528253" y="3825688"/>
              <a:ext cx="296053" cy="170850"/>
            </a:xfrm>
            <a:custGeom>
              <a:avLst/>
              <a:gdLst>
                <a:gd name="T0" fmla="*/ 2147483647 w 713"/>
                <a:gd name="T1" fmla="*/ 2147483647 h 412"/>
                <a:gd name="T2" fmla="*/ 2147483647 w 713"/>
                <a:gd name="T3" fmla="*/ 2147483647 h 412"/>
                <a:gd name="T4" fmla="*/ 2147483647 w 713"/>
                <a:gd name="T5" fmla="*/ 2147483647 h 412"/>
                <a:gd name="T6" fmla="*/ 2147483647 w 713"/>
                <a:gd name="T7" fmla="*/ 2147483647 h 412"/>
                <a:gd name="T8" fmla="*/ 2147483647 w 713"/>
                <a:gd name="T9" fmla="*/ 2147483647 h 412"/>
                <a:gd name="T10" fmla="*/ 2147483647 w 713"/>
                <a:gd name="T11" fmla="*/ 0 h 412"/>
                <a:gd name="T12" fmla="*/ 2147483647 w 713"/>
                <a:gd name="T13" fmla="*/ 2147483647 h 412"/>
                <a:gd name="T14" fmla="*/ 2147483647 w 713"/>
                <a:gd name="T15" fmla="*/ 2147483647 h 412"/>
                <a:gd name="T16" fmla="*/ 2147483647 w 713"/>
                <a:gd name="T17" fmla="*/ 2147483647 h 412"/>
                <a:gd name="T18" fmla="*/ 2147483647 w 713"/>
                <a:gd name="T19" fmla="*/ 2147483647 h 412"/>
                <a:gd name="T20" fmla="*/ 2147483647 w 713"/>
                <a:gd name="T21" fmla="*/ 2147483647 h 412"/>
                <a:gd name="T22" fmla="*/ 2147483647 w 713"/>
                <a:gd name="T23" fmla="*/ 2147483647 h 412"/>
                <a:gd name="T24" fmla="*/ 2147483647 w 713"/>
                <a:gd name="T25" fmla="*/ 2147483647 h 412"/>
                <a:gd name="T26" fmla="*/ 2147483647 w 713"/>
                <a:gd name="T27" fmla="*/ 2147483647 h 412"/>
                <a:gd name="T28" fmla="*/ 0 w 713"/>
                <a:gd name="T29" fmla="*/ 2147483647 h 412"/>
                <a:gd name="T30" fmla="*/ 2147483647 w 713"/>
                <a:gd name="T31" fmla="*/ 2147483647 h 412"/>
                <a:gd name="T32" fmla="*/ 2147483647 w 713"/>
                <a:gd name="T33" fmla="*/ 2147483647 h 412"/>
                <a:gd name="T34" fmla="*/ 2147483647 w 713"/>
                <a:gd name="T35" fmla="*/ 2147483647 h 412"/>
                <a:gd name="T36" fmla="*/ 2147483647 w 713"/>
                <a:gd name="T37" fmla="*/ 2147483647 h 4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13" h="412">
                  <a:moveTo>
                    <a:pt x="595" y="174"/>
                  </a:moveTo>
                  <a:cubicBezTo>
                    <a:pt x="594" y="174"/>
                    <a:pt x="594" y="174"/>
                    <a:pt x="593" y="174"/>
                  </a:cubicBezTo>
                  <a:cubicBezTo>
                    <a:pt x="588" y="175"/>
                    <a:pt x="588" y="175"/>
                    <a:pt x="588" y="175"/>
                  </a:cubicBezTo>
                  <a:cubicBezTo>
                    <a:pt x="588" y="170"/>
                    <a:pt x="588" y="170"/>
                    <a:pt x="588" y="170"/>
                  </a:cubicBezTo>
                  <a:cubicBezTo>
                    <a:pt x="589" y="164"/>
                    <a:pt x="589" y="159"/>
                    <a:pt x="589" y="153"/>
                  </a:cubicBezTo>
                  <a:cubicBezTo>
                    <a:pt x="589" y="69"/>
                    <a:pt x="521" y="0"/>
                    <a:pt x="436" y="0"/>
                  </a:cubicBezTo>
                  <a:cubicBezTo>
                    <a:pt x="372" y="0"/>
                    <a:pt x="314" y="41"/>
                    <a:pt x="293" y="101"/>
                  </a:cubicBezTo>
                  <a:cubicBezTo>
                    <a:pt x="291" y="105"/>
                    <a:pt x="291" y="105"/>
                    <a:pt x="291" y="105"/>
                  </a:cubicBezTo>
                  <a:cubicBezTo>
                    <a:pt x="287" y="103"/>
                    <a:pt x="287" y="103"/>
                    <a:pt x="287" y="103"/>
                  </a:cubicBezTo>
                  <a:cubicBezTo>
                    <a:pt x="271" y="97"/>
                    <a:pt x="254" y="93"/>
                    <a:pt x="236" y="93"/>
                  </a:cubicBezTo>
                  <a:cubicBezTo>
                    <a:pt x="163" y="93"/>
                    <a:pt x="105" y="150"/>
                    <a:pt x="103" y="223"/>
                  </a:cubicBezTo>
                  <a:cubicBezTo>
                    <a:pt x="103" y="228"/>
                    <a:pt x="103" y="228"/>
                    <a:pt x="103" y="228"/>
                  </a:cubicBezTo>
                  <a:cubicBezTo>
                    <a:pt x="99" y="227"/>
                    <a:pt x="99" y="227"/>
                    <a:pt x="99" y="227"/>
                  </a:cubicBezTo>
                  <a:cubicBezTo>
                    <a:pt x="97" y="227"/>
                    <a:pt x="95" y="227"/>
                    <a:pt x="93" y="227"/>
                  </a:cubicBezTo>
                  <a:cubicBezTo>
                    <a:pt x="42" y="227"/>
                    <a:pt x="0" y="268"/>
                    <a:pt x="0" y="319"/>
                  </a:cubicBezTo>
                  <a:cubicBezTo>
                    <a:pt x="0" y="370"/>
                    <a:pt x="42" y="412"/>
                    <a:pt x="93" y="412"/>
                  </a:cubicBezTo>
                  <a:cubicBezTo>
                    <a:pt x="595" y="412"/>
                    <a:pt x="595" y="412"/>
                    <a:pt x="595" y="412"/>
                  </a:cubicBezTo>
                  <a:cubicBezTo>
                    <a:pt x="660" y="412"/>
                    <a:pt x="713" y="358"/>
                    <a:pt x="713" y="293"/>
                  </a:cubicBezTo>
                  <a:cubicBezTo>
                    <a:pt x="713" y="228"/>
                    <a:pt x="660" y="174"/>
                    <a:pt x="595" y="174"/>
                  </a:cubicBezTo>
                  <a:close/>
                </a:path>
              </a:pathLst>
            </a:custGeom>
            <a:pattFill prst="dkUpDiag">
              <a:fgClr>
                <a:srgbClr val="91D052"/>
              </a:fgClr>
              <a:bgClr>
                <a:schemeClr val="bg1"/>
              </a:bgClr>
            </a:pattFill>
            <a:ln w="63500">
              <a:solidFill>
                <a:schemeClr val="accent6"/>
              </a:solidFill>
            </a:ln>
          </p:spPr>
          <p:txBody>
            <a:bodyPr/>
            <a:lstStyle/>
            <a:p>
              <a:pPr defTabSz="114300" eaLnBrk="1" fontAlgn="auto" hangingPunct="1">
                <a:spcBef>
                  <a:spcPts val="0"/>
                </a:spcBef>
                <a:spcAft>
                  <a:spcPts val="0"/>
                </a:spcAft>
              </a:pPr>
              <a:endParaRPr lang="en-CA" sz="600">
                <a:solidFill>
                  <a:prstClr val="black"/>
                </a:solidFill>
                <a:latin typeface="Calibri" panose="020F0502020204030204"/>
                <a:ea typeface="+mn-ea"/>
                <a:cs typeface="Arial" panose="020B0604020202020204" pitchFamily="34" charset="0"/>
              </a:endParaRPr>
            </a:p>
          </p:txBody>
        </p:sp>
        <p:grpSp>
          <p:nvGrpSpPr>
            <p:cNvPr id="102" name="Group 101">
              <a:extLst>
                <a:ext uri="{FF2B5EF4-FFF2-40B4-BE49-F238E27FC236}">
                  <a16:creationId xmlns:a16="http://schemas.microsoft.com/office/drawing/2014/main" id="{C61DB322-10FC-407A-8FCC-128A94764E94}"/>
                </a:ext>
              </a:extLst>
            </p:cNvPr>
            <p:cNvGrpSpPr/>
            <p:nvPr/>
          </p:nvGrpSpPr>
          <p:grpSpPr>
            <a:xfrm>
              <a:off x="4137951" y="3810000"/>
              <a:ext cx="95632" cy="215504"/>
              <a:chOff x="10402014" y="11609295"/>
              <a:chExt cx="624574" cy="1407460"/>
            </a:xfrm>
          </p:grpSpPr>
          <p:sp>
            <p:nvSpPr>
              <p:cNvPr id="127" name="Rounded Rectangle 207">
                <a:extLst>
                  <a:ext uri="{FF2B5EF4-FFF2-40B4-BE49-F238E27FC236}">
                    <a16:creationId xmlns:a16="http://schemas.microsoft.com/office/drawing/2014/main" id="{C1CEEE9C-30CD-459E-8B19-EC0DF48EEA62}"/>
                  </a:ext>
                </a:extLst>
              </p:cNvPr>
              <p:cNvSpPr/>
              <p:nvPr/>
            </p:nvSpPr>
            <p:spPr>
              <a:xfrm>
                <a:off x="10402014" y="11609295"/>
                <a:ext cx="624574" cy="1407460"/>
              </a:xfrm>
              <a:prstGeom prst="roundRect">
                <a:avLst>
                  <a:gd name="adj" fmla="val 10105"/>
                </a:avLst>
              </a:prstGeom>
              <a:solidFill>
                <a:schemeClr val="bg1"/>
              </a:solidFill>
              <a:ln w="38100">
                <a:solidFill>
                  <a:srgbClr val="70AD47"/>
                </a:solid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tIns="23380" bIns="23380" anchor="ctr">
                <a:noAutofit/>
              </a:bodyPr>
              <a:lstStyle/>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p:txBody>
          </p:sp>
          <p:sp>
            <p:nvSpPr>
              <p:cNvPr id="128" name="Rounded Rectangle 208">
                <a:extLst>
                  <a:ext uri="{FF2B5EF4-FFF2-40B4-BE49-F238E27FC236}">
                    <a16:creationId xmlns:a16="http://schemas.microsoft.com/office/drawing/2014/main" id="{ECF31E62-3E28-4AC1-B960-91177A13F086}"/>
                  </a:ext>
                </a:extLst>
              </p:cNvPr>
              <p:cNvSpPr/>
              <p:nvPr/>
            </p:nvSpPr>
            <p:spPr>
              <a:xfrm>
                <a:off x="10522277" y="11734338"/>
                <a:ext cx="384048" cy="91440"/>
              </a:xfrm>
              <a:prstGeom prst="roundRect">
                <a:avLst>
                  <a:gd name="adj" fmla="val 10105"/>
                </a:avLst>
              </a:prstGeom>
              <a:solidFill>
                <a:srgbClr val="70AD47"/>
              </a:solidFill>
              <a:ln w="38100">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tIns="23380" bIns="23380" anchor="ctr">
                <a:noAutofit/>
              </a:bodyPr>
              <a:lstStyle/>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p:txBody>
          </p:sp>
          <p:sp>
            <p:nvSpPr>
              <p:cNvPr id="129" name="Oval 128">
                <a:extLst>
                  <a:ext uri="{FF2B5EF4-FFF2-40B4-BE49-F238E27FC236}">
                    <a16:creationId xmlns:a16="http://schemas.microsoft.com/office/drawing/2014/main" id="{1BD770C7-EEAD-42C3-92D0-0C6F570223BE}"/>
                  </a:ext>
                </a:extLst>
              </p:cNvPr>
              <p:cNvSpPr/>
              <p:nvPr/>
            </p:nvSpPr>
            <p:spPr>
              <a:xfrm flipV="1">
                <a:off x="10633718" y="12784950"/>
                <a:ext cx="161166" cy="161166"/>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130" name="Rounded Rectangle 210">
                <a:extLst>
                  <a:ext uri="{FF2B5EF4-FFF2-40B4-BE49-F238E27FC236}">
                    <a16:creationId xmlns:a16="http://schemas.microsoft.com/office/drawing/2014/main" id="{4CCCFBA5-64BA-4F5E-91A8-77926D40EA09}"/>
                  </a:ext>
                </a:extLst>
              </p:cNvPr>
              <p:cNvSpPr/>
              <p:nvPr/>
            </p:nvSpPr>
            <p:spPr>
              <a:xfrm>
                <a:off x="10522277" y="11949491"/>
                <a:ext cx="384048" cy="91440"/>
              </a:xfrm>
              <a:prstGeom prst="roundRect">
                <a:avLst>
                  <a:gd name="adj" fmla="val 10105"/>
                </a:avLst>
              </a:prstGeom>
              <a:solidFill>
                <a:srgbClr val="70AD47"/>
              </a:solidFill>
              <a:ln w="38100">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tIns="23380" bIns="23380" anchor="ctr">
                <a:noAutofit/>
              </a:bodyPr>
              <a:lstStyle/>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p:txBody>
          </p:sp>
          <p:sp>
            <p:nvSpPr>
              <p:cNvPr id="131" name="Rounded Rectangle 211">
                <a:extLst>
                  <a:ext uri="{FF2B5EF4-FFF2-40B4-BE49-F238E27FC236}">
                    <a16:creationId xmlns:a16="http://schemas.microsoft.com/office/drawing/2014/main" id="{F6982792-A7F0-498F-804C-2A92B45A0AF1}"/>
                  </a:ext>
                </a:extLst>
              </p:cNvPr>
              <p:cNvSpPr/>
              <p:nvPr/>
            </p:nvSpPr>
            <p:spPr>
              <a:xfrm>
                <a:off x="10522277" y="12191539"/>
                <a:ext cx="384048" cy="91440"/>
              </a:xfrm>
              <a:prstGeom prst="roundRect">
                <a:avLst>
                  <a:gd name="adj" fmla="val 10105"/>
                </a:avLst>
              </a:prstGeom>
              <a:solidFill>
                <a:srgbClr val="70AD47"/>
              </a:solidFill>
              <a:ln w="38100">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tIns="23380" bIns="23380" anchor="ctr">
                <a:noAutofit/>
              </a:bodyPr>
              <a:lstStyle/>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p:txBody>
          </p:sp>
          <p:sp>
            <p:nvSpPr>
              <p:cNvPr id="132" name="Rounded Rectangle 212">
                <a:extLst>
                  <a:ext uri="{FF2B5EF4-FFF2-40B4-BE49-F238E27FC236}">
                    <a16:creationId xmlns:a16="http://schemas.microsoft.com/office/drawing/2014/main" id="{DCF7DC52-BF1B-43D8-8DD7-876335132F34}"/>
                  </a:ext>
                </a:extLst>
              </p:cNvPr>
              <p:cNvSpPr/>
              <p:nvPr/>
            </p:nvSpPr>
            <p:spPr>
              <a:xfrm>
                <a:off x="10522277" y="12460480"/>
                <a:ext cx="384048" cy="91440"/>
              </a:xfrm>
              <a:prstGeom prst="roundRect">
                <a:avLst>
                  <a:gd name="adj" fmla="val 10105"/>
                </a:avLst>
              </a:prstGeom>
              <a:solidFill>
                <a:srgbClr val="70AD47"/>
              </a:solidFill>
              <a:ln w="38100">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tIns="23380" bIns="23380" anchor="ctr">
                <a:noAutofit/>
              </a:bodyPr>
              <a:lstStyle/>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p:txBody>
          </p:sp>
        </p:grpSp>
        <p:grpSp>
          <p:nvGrpSpPr>
            <p:cNvPr id="103" name="Group 102">
              <a:extLst>
                <a:ext uri="{FF2B5EF4-FFF2-40B4-BE49-F238E27FC236}">
                  <a16:creationId xmlns:a16="http://schemas.microsoft.com/office/drawing/2014/main" id="{AD54F2B9-1396-4995-A5A8-B0499D5FC8E0}"/>
                </a:ext>
              </a:extLst>
            </p:cNvPr>
            <p:cNvGrpSpPr/>
            <p:nvPr/>
          </p:nvGrpSpPr>
          <p:grpSpPr>
            <a:xfrm>
              <a:off x="4285869" y="3810000"/>
              <a:ext cx="95632" cy="215504"/>
              <a:chOff x="10402014" y="11609295"/>
              <a:chExt cx="624574" cy="1407460"/>
            </a:xfrm>
          </p:grpSpPr>
          <p:sp>
            <p:nvSpPr>
              <p:cNvPr id="121" name="Rounded Rectangle 214">
                <a:extLst>
                  <a:ext uri="{FF2B5EF4-FFF2-40B4-BE49-F238E27FC236}">
                    <a16:creationId xmlns:a16="http://schemas.microsoft.com/office/drawing/2014/main" id="{B2D6F0A8-B540-44DB-AB2F-0901790249D3}"/>
                  </a:ext>
                </a:extLst>
              </p:cNvPr>
              <p:cNvSpPr/>
              <p:nvPr/>
            </p:nvSpPr>
            <p:spPr>
              <a:xfrm>
                <a:off x="10402014" y="11609295"/>
                <a:ext cx="624574" cy="1407460"/>
              </a:xfrm>
              <a:prstGeom prst="roundRect">
                <a:avLst>
                  <a:gd name="adj" fmla="val 10105"/>
                </a:avLst>
              </a:prstGeom>
              <a:solidFill>
                <a:schemeClr val="bg1"/>
              </a:solidFill>
              <a:ln w="38100">
                <a:solidFill>
                  <a:srgbClr val="70AD47"/>
                </a:solid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tIns="23380" bIns="23380" anchor="ctr">
                <a:noAutofit/>
              </a:bodyPr>
              <a:lstStyle/>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p:txBody>
          </p:sp>
          <p:sp>
            <p:nvSpPr>
              <p:cNvPr id="122" name="Rounded Rectangle 215">
                <a:extLst>
                  <a:ext uri="{FF2B5EF4-FFF2-40B4-BE49-F238E27FC236}">
                    <a16:creationId xmlns:a16="http://schemas.microsoft.com/office/drawing/2014/main" id="{7EB25078-3053-4C2E-96D4-F8CF9564E0E4}"/>
                  </a:ext>
                </a:extLst>
              </p:cNvPr>
              <p:cNvSpPr/>
              <p:nvPr/>
            </p:nvSpPr>
            <p:spPr>
              <a:xfrm>
                <a:off x="10522277" y="11734338"/>
                <a:ext cx="384048" cy="91440"/>
              </a:xfrm>
              <a:prstGeom prst="roundRect">
                <a:avLst>
                  <a:gd name="adj" fmla="val 10105"/>
                </a:avLst>
              </a:prstGeom>
              <a:solidFill>
                <a:srgbClr val="70AD47"/>
              </a:solidFill>
              <a:ln w="38100">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tIns="23380" bIns="23380" anchor="ctr">
                <a:noAutofit/>
              </a:bodyPr>
              <a:lstStyle/>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p:txBody>
          </p:sp>
          <p:sp>
            <p:nvSpPr>
              <p:cNvPr id="123" name="Oval 122">
                <a:extLst>
                  <a:ext uri="{FF2B5EF4-FFF2-40B4-BE49-F238E27FC236}">
                    <a16:creationId xmlns:a16="http://schemas.microsoft.com/office/drawing/2014/main" id="{9853FC9D-593E-4858-96A5-C6CF76581AA4}"/>
                  </a:ext>
                </a:extLst>
              </p:cNvPr>
              <p:cNvSpPr/>
              <p:nvPr/>
            </p:nvSpPr>
            <p:spPr>
              <a:xfrm flipV="1">
                <a:off x="10633718" y="12784950"/>
                <a:ext cx="161166" cy="161166"/>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124" name="Rounded Rectangle 217">
                <a:extLst>
                  <a:ext uri="{FF2B5EF4-FFF2-40B4-BE49-F238E27FC236}">
                    <a16:creationId xmlns:a16="http://schemas.microsoft.com/office/drawing/2014/main" id="{778D786B-AEBB-4B1F-A35C-1CCA28C28A61}"/>
                  </a:ext>
                </a:extLst>
              </p:cNvPr>
              <p:cNvSpPr/>
              <p:nvPr/>
            </p:nvSpPr>
            <p:spPr>
              <a:xfrm>
                <a:off x="10522277" y="11949491"/>
                <a:ext cx="384048" cy="91440"/>
              </a:xfrm>
              <a:prstGeom prst="roundRect">
                <a:avLst>
                  <a:gd name="adj" fmla="val 10105"/>
                </a:avLst>
              </a:prstGeom>
              <a:solidFill>
                <a:srgbClr val="70AD47"/>
              </a:solidFill>
              <a:ln w="38100">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tIns="23380" bIns="23380" anchor="ctr">
                <a:noAutofit/>
              </a:bodyPr>
              <a:lstStyle/>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p:txBody>
          </p:sp>
          <p:sp>
            <p:nvSpPr>
              <p:cNvPr id="125" name="Rounded Rectangle 218">
                <a:extLst>
                  <a:ext uri="{FF2B5EF4-FFF2-40B4-BE49-F238E27FC236}">
                    <a16:creationId xmlns:a16="http://schemas.microsoft.com/office/drawing/2014/main" id="{7B16152E-6BDB-4AB7-839B-E6D7EA71DD2D}"/>
                  </a:ext>
                </a:extLst>
              </p:cNvPr>
              <p:cNvSpPr/>
              <p:nvPr/>
            </p:nvSpPr>
            <p:spPr>
              <a:xfrm>
                <a:off x="10522277" y="12191539"/>
                <a:ext cx="384048" cy="91440"/>
              </a:xfrm>
              <a:prstGeom prst="roundRect">
                <a:avLst>
                  <a:gd name="adj" fmla="val 10105"/>
                </a:avLst>
              </a:prstGeom>
              <a:solidFill>
                <a:srgbClr val="70AD47"/>
              </a:solidFill>
              <a:ln w="38100">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tIns="23380" bIns="23380" anchor="ctr">
                <a:noAutofit/>
              </a:bodyPr>
              <a:lstStyle/>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p:txBody>
          </p:sp>
          <p:sp>
            <p:nvSpPr>
              <p:cNvPr id="126" name="Rounded Rectangle 219">
                <a:extLst>
                  <a:ext uri="{FF2B5EF4-FFF2-40B4-BE49-F238E27FC236}">
                    <a16:creationId xmlns:a16="http://schemas.microsoft.com/office/drawing/2014/main" id="{593EE65A-F6D1-4D0A-B818-53F9EDB5A7C9}"/>
                  </a:ext>
                </a:extLst>
              </p:cNvPr>
              <p:cNvSpPr/>
              <p:nvPr/>
            </p:nvSpPr>
            <p:spPr>
              <a:xfrm>
                <a:off x="10522277" y="12460480"/>
                <a:ext cx="384048" cy="91440"/>
              </a:xfrm>
              <a:prstGeom prst="roundRect">
                <a:avLst>
                  <a:gd name="adj" fmla="val 10105"/>
                </a:avLst>
              </a:prstGeom>
              <a:solidFill>
                <a:srgbClr val="70AD47"/>
              </a:solidFill>
              <a:ln w="38100">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tIns="23380" bIns="23380" anchor="ctr">
                <a:noAutofit/>
              </a:bodyPr>
              <a:lstStyle/>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p:txBody>
          </p:sp>
        </p:grpSp>
        <p:grpSp>
          <p:nvGrpSpPr>
            <p:cNvPr id="104" name="Group 103">
              <a:extLst>
                <a:ext uri="{FF2B5EF4-FFF2-40B4-BE49-F238E27FC236}">
                  <a16:creationId xmlns:a16="http://schemas.microsoft.com/office/drawing/2014/main" id="{994B2359-F79E-45F2-9329-3D0DB8FDDA2B}"/>
                </a:ext>
              </a:extLst>
            </p:cNvPr>
            <p:cNvGrpSpPr/>
            <p:nvPr/>
          </p:nvGrpSpPr>
          <p:grpSpPr>
            <a:xfrm>
              <a:off x="4433786" y="3810000"/>
              <a:ext cx="95632" cy="215504"/>
              <a:chOff x="10402014" y="11609295"/>
              <a:chExt cx="624574" cy="1407460"/>
            </a:xfrm>
          </p:grpSpPr>
          <p:sp>
            <p:nvSpPr>
              <p:cNvPr id="115" name="Rounded Rectangle 221">
                <a:extLst>
                  <a:ext uri="{FF2B5EF4-FFF2-40B4-BE49-F238E27FC236}">
                    <a16:creationId xmlns:a16="http://schemas.microsoft.com/office/drawing/2014/main" id="{56E69FCA-0501-47F4-A9C5-DA473BFFA06B}"/>
                  </a:ext>
                </a:extLst>
              </p:cNvPr>
              <p:cNvSpPr/>
              <p:nvPr/>
            </p:nvSpPr>
            <p:spPr>
              <a:xfrm>
                <a:off x="10402014" y="11609295"/>
                <a:ext cx="624574" cy="1407460"/>
              </a:xfrm>
              <a:prstGeom prst="roundRect">
                <a:avLst>
                  <a:gd name="adj" fmla="val 10105"/>
                </a:avLst>
              </a:prstGeom>
              <a:solidFill>
                <a:schemeClr val="bg1"/>
              </a:solidFill>
              <a:ln w="38100">
                <a:solidFill>
                  <a:srgbClr val="70AD47"/>
                </a:solid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tIns="23380" bIns="23380" anchor="ctr">
                <a:noAutofit/>
              </a:bodyPr>
              <a:lstStyle/>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p:txBody>
          </p:sp>
          <p:sp>
            <p:nvSpPr>
              <p:cNvPr id="116" name="Rounded Rectangle 222">
                <a:extLst>
                  <a:ext uri="{FF2B5EF4-FFF2-40B4-BE49-F238E27FC236}">
                    <a16:creationId xmlns:a16="http://schemas.microsoft.com/office/drawing/2014/main" id="{0E6239BA-893C-4525-85FF-C5BA13D786F7}"/>
                  </a:ext>
                </a:extLst>
              </p:cNvPr>
              <p:cNvSpPr/>
              <p:nvPr/>
            </p:nvSpPr>
            <p:spPr>
              <a:xfrm>
                <a:off x="10522277" y="11734338"/>
                <a:ext cx="384048" cy="91440"/>
              </a:xfrm>
              <a:prstGeom prst="roundRect">
                <a:avLst>
                  <a:gd name="adj" fmla="val 10105"/>
                </a:avLst>
              </a:prstGeom>
              <a:solidFill>
                <a:srgbClr val="70AD47"/>
              </a:solidFill>
              <a:ln w="38100">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tIns="23380" bIns="23380" anchor="ctr">
                <a:noAutofit/>
              </a:bodyPr>
              <a:lstStyle/>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p:txBody>
          </p:sp>
          <p:sp>
            <p:nvSpPr>
              <p:cNvPr id="117" name="Oval 116">
                <a:extLst>
                  <a:ext uri="{FF2B5EF4-FFF2-40B4-BE49-F238E27FC236}">
                    <a16:creationId xmlns:a16="http://schemas.microsoft.com/office/drawing/2014/main" id="{4DB1A437-9EBE-4C2D-8177-60AED1E5D305}"/>
                  </a:ext>
                </a:extLst>
              </p:cNvPr>
              <p:cNvSpPr/>
              <p:nvPr/>
            </p:nvSpPr>
            <p:spPr>
              <a:xfrm flipV="1">
                <a:off x="10633718" y="12784950"/>
                <a:ext cx="161166" cy="161166"/>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118" name="Rounded Rectangle 224">
                <a:extLst>
                  <a:ext uri="{FF2B5EF4-FFF2-40B4-BE49-F238E27FC236}">
                    <a16:creationId xmlns:a16="http://schemas.microsoft.com/office/drawing/2014/main" id="{1A4DEE49-18DB-4B65-AA35-159D59ADAACC}"/>
                  </a:ext>
                </a:extLst>
              </p:cNvPr>
              <p:cNvSpPr/>
              <p:nvPr/>
            </p:nvSpPr>
            <p:spPr>
              <a:xfrm>
                <a:off x="10522277" y="11949491"/>
                <a:ext cx="384048" cy="91440"/>
              </a:xfrm>
              <a:prstGeom prst="roundRect">
                <a:avLst>
                  <a:gd name="adj" fmla="val 10105"/>
                </a:avLst>
              </a:prstGeom>
              <a:solidFill>
                <a:srgbClr val="70AD47"/>
              </a:solidFill>
              <a:ln w="38100">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tIns="23380" bIns="23380" anchor="ctr">
                <a:noAutofit/>
              </a:bodyPr>
              <a:lstStyle/>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p:txBody>
          </p:sp>
          <p:sp>
            <p:nvSpPr>
              <p:cNvPr id="119" name="Rounded Rectangle 225">
                <a:extLst>
                  <a:ext uri="{FF2B5EF4-FFF2-40B4-BE49-F238E27FC236}">
                    <a16:creationId xmlns:a16="http://schemas.microsoft.com/office/drawing/2014/main" id="{587F103C-8A08-469B-A0CC-2482A4585882}"/>
                  </a:ext>
                </a:extLst>
              </p:cNvPr>
              <p:cNvSpPr/>
              <p:nvPr/>
            </p:nvSpPr>
            <p:spPr>
              <a:xfrm>
                <a:off x="10522277" y="12191539"/>
                <a:ext cx="384048" cy="91440"/>
              </a:xfrm>
              <a:prstGeom prst="roundRect">
                <a:avLst>
                  <a:gd name="adj" fmla="val 10105"/>
                </a:avLst>
              </a:prstGeom>
              <a:solidFill>
                <a:srgbClr val="70AD47"/>
              </a:solidFill>
              <a:ln w="38100">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tIns="23380" bIns="23380" anchor="ctr">
                <a:noAutofit/>
              </a:bodyPr>
              <a:lstStyle/>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p:txBody>
          </p:sp>
          <p:sp>
            <p:nvSpPr>
              <p:cNvPr id="120" name="Rounded Rectangle 226">
                <a:extLst>
                  <a:ext uri="{FF2B5EF4-FFF2-40B4-BE49-F238E27FC236}">
                    <a16:creationId xmlns:a16="http://schemas.microsoft.com/office/drawing/2014/main" id="{BD780547-5DC8-4FF0-AACE-9BE95BCD90A9}"/>
                  </a:ext>
                </a:extLst>
              </p:cNvPr>
              <p:cNvSpPr/>
              <p:nvPr/>
            </p:nvSpPr>
            <p:spPr>
              <a:xfrm>
                <a:off x="10522277" y="12460480"/>
                <a:ext cx="384048" cy="91440"/>
              </a:xfrm>
              <a:prstGeom prst="roundRect">
                <a:avLst>
                  <a:gd name="adj" fmla="val 10105"/>
                </a:avLst>
              </a:prstGeom>
              <a:solidFill>
                <a:srgbClr val="70AD47"/>
              </a:solidFill>
              <a:ln w="38100">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tIns="23380" bIns="23380" anchor="ctr">
                <a:noAutofit/>
              </a:bodyPr>
              <a:lstStyle/>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a:p>
                <a:pPr defTabSz="114300" eaLnBrk="1" fontAlgn="auto" hangingPunct="1">
                  <a:spcBef>
                    <a:spcPts val="0"/>
                  </a:spcBef>
                  <a:spcAft>
                    <a:spcPts val="0"/>
                  </a:spcAft>
                  <a:defRPr/>
                </a:pPr>
                <a:endParaRPr lang="en-US" sz="700" dirty="0">
                  <a:solidFill>
                    <a:srgbClr val="000000"/>
                  </a:solidFill>
                  <a:latin typeface="Arial" charset="0"/>
                  <a:ea typeface="Arial" charset="0"/>
                  <a:cs typeface="Arial" charset="0"/>
                </a:endParaRPr>
              </a:p>
            </p:txBody>
          </p:sp>
        </p:grpSp>
        <p:sp>
          <p:nvSpPr>
            <p:cNvPr id="105" name="Rounded Rectangle 227">
              <a:extLst>
                <a:ext uri="{FF2B5EF4-FFF2-40B4-BE49-F238E27FC236}">
                  <a16:creationId xmlns:a16="http://schemas.microsoft.com/office/drawing/2014/main" id="{D1145B56-4EA8-4364-AE7C-11D41A480DE5}"/>
                </a:ext>
              </a:extLst>
            </p:cNvPr>
            <p:cNvSpPr/>
            <p:nvPr/>
          </p:nvSpPr>
          <p:spPr>
            <a:xfrm>
              <a:off x="4022904" y="5419652"/>
              <a:ext cx="1889798" cy="361950"/>
            </a:xfrm>
            <a:prstGeom prst="roundRect">
              <a:avLst>
                <a:gd name="adj" fmla="val 136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106" name="Rounded Rectangle 102">
              <a:extLst>
                <a:ext uri="{FF2B5EF4-FFF2-40B4-BE49-F238E27FC236}">
                  <a16:creationId xmlns:a16="http://schemas.microsoft.com/office/drawing/2014/main" id="{B6D06A00-37D1-4CE1-A88E-F33F50A97FBD}"/>
                </a:ext>
              </a:extLst>
            </p:cNvPr>
            <p:cNvSpPr/>
            <p:nvPr/>
          </p:nvSpPr>
          <p:spPr bwMode="auto">
            <a:xfrm>
              <a:off x="4060412" y="5409755"/>
              <a:ext cx="1868557" cy="356347"/>
            </a:xfrm>
            <a:prstGeom prst="roundRect">
              <a:avLst>
                <a:gd name="adj" fmla="val 10105"/>
              </a:avLst>
            </a:prstGeom>
            <a:no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tIns="23380" bIns="23380" anchor="ctr">
              <a:noAutofit/>
            </a:bodyPr>
            <a:lstStyle/>
            <a:p>
              <a:pPr defTabSz="114300" eaLnBrk="1" fontAlgn="auto" hangingPunct="1">
                <a:spcBef>
                  <a:spcPts val="0"/>
                </a:spcBef>
                <a:spcAft>
                  <a:spcPts val="0"/>
                </a:spcAft>
                <a:defRPr/>
              </a:pPr>
              <a:r>
                <a:rPr lang="en-US" sz="800" b="1" dirty="0" err="1">
                  <a:solidFill>
                    <a:prstClr val="black"/>
                  </a:solidFill>
                  <a:latin typeface="Arial" charset="0"/>
                  <a:ea typeface="Arial" charset="0"/>
                  <a:cs typeface="Arial" charset="0"/>
                </a:rPr>
                <a:t>Bluemix</a:t>
              </a:r>
              <a:r>
                <a:rPr lang="en-US" sz="800" b="1" dirty="0">
                  <a:solidFill>
                    <a:prstClr val="black"/>
                  </a:solidFill>
                  <a:latin typeface="Arial" charset="0"/>
                  <a:ea typeface="Arial" charset="0"/>
                  <a:cs typeface="Arial" charset="0"/>
                </a:rPr>
                <a:t> and IBM </a:t>
              </a:r>
              <a:r>
                <a:rPr lang="en-US" sz="800" b="1" dirty="0" err="1">
                  <a:solidFill>
                    <a:prstClr val="black"/>
                  </a:solidFill>
                  <a:latin typeface="Arial" charset="0"/>
                  <a:ea typeface="Arial" charset="0"/>
                  <a:cs typeface="Arial" charset="0"/>
                </a:rPr>
                <a:t>zCloud</a:t>
              </a:r>
              <a:r>
                <a:rPr lang="en-US" sz="800" b="1" dirty="0">
                  <a:solidFill>
                    <a:prstClr val="black"/>
                  </a:solidFill>
                  <a:latin typeface="Arial" charset="0"/>
                  <a:ea typeface="Arial" charset="0"/>
                  <a:cs typeface="Arial" charset="0"/>
                </a:rPr>
                <a:t> </a:t>
              </a:r>
            </a:p>
            <a:p>
              <a:pPr marL="87667" indent="-87667" defTabSz="114300" eaLnBrk="1" fontAlgn="auto" hangingPunct="1">
                <a:spcBef>
                  <a:spcPts val="0"/>
                </a:spcBef>
                <a:spcAft>
                  <a:spcPts val="0"/>
                </a:spcAft>
                <a:buFont typeface="Arial"/>
                <a:buChar char="•"/>
                <a:defRPr/>
              </a:pPr>
              <a:r>
                <a:rPr lang="en-US" sz="700" dirty="0">
                  <a:solidFill>
                    <a:prstClr val="black"/>
                  </a:solidFill>
                  <a:latin typeface="Arial" charset="0"/>
                  <a:ea typeface="Arial" charset="0"/>
                  <a:cs typeface="Arial" charset="0"/>
                </a:rPr>
                <a:t>IBM Cloud for public cloud Dev environment</a:t>
              </a:r>
            </a:p>
            <a:p>
              <a:pPr marL="87667" indent="-87667" defTabSz="114300" eaLnBrk="1" fontAlgn="auto" hangingPunct="1">
                <a:spcBef>
                  <a:spcPts val="0"/>
                </a:spcBef>
                <a:spcAft>
                  <a:spcPts val="0"/>
                </a:spcAft>
                <a:buFont typeface="Arial"/>
                <a:buChar char="•"/>
                <a:defRPr/>
              </a:pPr>
              <a:r>
                <a:rPr lang="en-US" sz="700" dirty="0">
                  <a:solidFill>
                    <a:prstClr val="black"/>
                  </a:solidFill>
                  <a:latin typeface="Arial" charset="0"/>
                  <a:ea typeface="Arial" charset="0"/>
                  <a:cs typeface="Arial" charset="0"/>
                </a:rPr>
                <a:t>IBM </a:t>
              </a:r>
              <a:r>
                <a:rPr lang="en-US" sz="700" dirty="0" err="1">
                  <a:solidFill>
                    <a:prstClr val="black"/>
                  </a:solidFill>
                  <a:latin typeface="Arial" charset="0"/>
                  <a:ea typeface="Arial" charset="0"/>
                  <a:cs typeface="Arial" charset="0"/>
                </a:rPr>
                <a:t>zCloud</a:t>
              </a:r>
              <a:r>
                <a:rPr lang="en-US" sz="700" dirty="0">
                  <a:solidFill>
                    <a:prstClr val="black"/>
                  </a:solidFill>
                  <a:latin typeface="Arial" charset="0"/>
                  <a:ea typeface="Arial" charset="0"/>
                  <a:cs typeface="Arial" charset="0"/>
                </a:rPr>
                <a:t> for existing mainframe</a:t>
              </a:r>
            </a:p>
          </p:txBody>
        </p:sp>
        <p:sp>
          <p:nvSpPr>
            <p:cNvPr id="107" name="Rounded Rectangular Callout 15">
              <a:extLst>
                <a:ext uri="{FF2B5EF4-FFF2-40B4-BE49-F238E27FC236}">
                  <a16:creationId xmlns:a16="http://schemas.microsoft.com/office/drawing/2014/main" id="{60C964EA-1C53-4E5D-BA9B-94B51AD3E500}"/>
                </a:ext>
              </a:extLst>
            </p:cNvPr>
            <p:cNvSpPr/>
            <p:nvPr/>
          </p:nvSpPr>
          <p:spPr>
            <a:xfrm>
              <a:off x="6426201" y="2832100"/>
              <a:ext cx="1377577" cy="539750"/>
            </a:xfrm>
            <a:prstGeom prst="wedgeRoundRectCallout">
              <a:avLst>
                <a:gd name="adj1" fmla="val 31716"/>
                <a:gd name="adj2" fmla="val -91618"/>
                <a:gd name="adj3" fmla="val 16667"/>
              </a:avLst>
            </a:prstGeom>
            <a:solidFill>
              <a:srgbClr val="CCE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108" name="Rounded Rectangular Callout 87">
              <a:extLst>
                <a:ext uri="{FF2B5EF4-FFF2-40B4-BE49-F238E27FC236}">
                  <a16:creationId xmlns:a16="http://schemas.microsoft.com/office/drawing/2014/main" id="{BF1BEA36-6E36-4744-A5E0-D37B33833544}"/>
                </a:ext>
              </a:extLst>
            </p:cNvPr>
            <p:cNvSpPr/>
            <p:nvPr/>
          </p:nvSpPr>
          <p:spPr>
            <a:xfrm>
              <a:off x="6429453" y="2824630"/>
              <a:ext cx="1377221" cy="534596"/>
            </a:xfrm>
            <a:prstGeom prst="wedgeRoundRectCallout">
              <a:avLst>
                <a:gd name="adj1" fmla="val 32160"/>
                <a:gd name="adj2" fmla="val -92401"/>
                <a:gd name="adj3" fmla="val 16667"/>
              </a:avLst>
            </a:prstGeom>
            <a:no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lIns="45720" tIns="23380" bIns="23380" anchor="ctr">
              <a:noAutofit/>
            </a:bodyPr>
            <a:lstStyle/>
            <a:p>
              <a:pPr algn="ctr" defTabSz="114300" eaLnBrk="1" fontAlgn="auto" hangingPunct="1">
                <a:spcBef>
                  <a:spcPts val="0"/>
                </a:spcBef>
                <a:spcAft>
                  <a:spcPts val="0"/>
                </a:spcAft>
                <a:defRPr/>
              </a:pPr>
              <a:r>
                <a:rPr lang="en-US" sz="800" b="1" dirty="0">
                  <a:solidFill>
                    <a:srgbClr val="000000"/>
                  </a:solidFill>
                  <a:latin typeface="Arial" charset="0"/>
                  <a:ea typeface="Arial" charset="0"/>
                  <a:cs typeface="Arial" charset="0"/>
                </a:rPr>
                <a:t>Disaster Recovery</a:t>
              </a:r>
              <a:endParaRPr lang="en-US" sz="800" dirty="0">
                <a:solidFill>
                  <a:srgbClr val="000000"/>
                </a:solidFill>
                <a:latin typeface="Arial" charset="0"/>
                <a:ea typeface="Arial" charset="0"/>
                <a:cs typeface="Arial" charset="0"/>
              </a:endParaRPr>
            </a:p>
            <a:p>
              <a:pPr algn="ctr" defTabSz="114300" eaLnBrk="1" fontAlgn="auto" hangingPunct="1">
                <a:spcBef>
                  <a:spcPts val="0"/>
                </a:spcBef>
                <a:spcAft>
                  <a:spcPts val="0"/>
                </a:spcAft>
                <a:defRPr/>
              </a:pPr>
              <a:r>
                <a:rPr lang="en-US" sz="700" dirty="0">
                  <a:solidFill>
                    <a:srgbClr val="000000"/>
                  </a:solidFill>
                  <a:latin typeface="Arial" charset="0"/>
                  <a:ea typeface="Arial" charset="0"/>
                  <a:cs typeface="Arial" charset="0"/>
                </a:rPr>
                <a:t>Out-of-region solution addressing the needed RTO and RPOs dictated by Meijer tiering strategy</a:t>
              </a:r>
            </a:p>
          </p:txBody>
        </p:sp>
        <p:sp>
          <p:nvSpPr>
            <p:cNvPr id="109" name="Rounded Rectangular Callout 228">
              <a:extLst>
                <a:ext uri="{FF2B5EF4-FFF2-40B4-BE49-F238E27FC236}">
                  <a16:creationId xmlns:a16="http://schemas.microsoft.com/office/drawing/2014/main" id="{9DC4E8C4-EAB3-4930-B434-8943E429ABE4}"/>
                </a:ext>
              </a:extLst>
            </p:cNvPr>
            <p:cNvSpPr/>
            <p:nvPr/>
          </p:nvSpPr>
          <p:spPr>
            <a:xfrm>
              <a:off x="6762751" y="3467100"/>
              <a:ext cx="1034677" cy="628650"/>
            </a:xfrm>
            <a:prstGeom prst="wedgeRoundRectCallout">
              <a:avLst>
                <a:gd name="adj1" fmla="val -66479"/>
                <a:gd name="adj2" fmla="val -19901"/>
                <a:gd name="adj3" fmla="val 16667"/>
              </a:avLst>
            </a:prstGeom>
            <a:solidFill>
              <a:srgbClr val="CCE6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110" name="Rounded Rectangular Callout 87">
              <a:extLst>
                <a:ext uri="{FF2B5EF4-FFF2-40B4-BE49-F238E27FC236}">
                  <a16:creationId xmlns:a16="http://schemas.microsoft.com/office/drawing/2014/main" id="{97FE16DC-7B95-499B-8F55-BA2C36B41090}"/>
                </a:ext>
              </a:extLst>
            </p:cNvPr>
            <p:cNvSpPr/>
            <p:nvPr/>
          </p:nvSpPr>
          <p:spPr>
            <a:xfrm>
              <a:off x="6759643" y="3456642"/>
              <a:ext cx="1037784" cy="622181"/>
            </a:xfrm>
            <a:prstGeom prst="wedgeRoundRectCallout">
              <a:avLst>
                <a:gd name="adj1" fmla="val -68986"/>
                <a:gd name="adj2" fmla="val -21766"/>
                <a:gd name="adj3" fmla="val 16667"/>
              </a:avLst>
            </a:prstGeom>
            <a:noFill/>
            <a:ln>
              <a:noFill/>
            </a:ln>
            <a:effectLst/>
            <a:scene3d>
              <a:camera prst="orthographicFront">
                <a:rot lat="0" lon="0" rev="0"/>
              </a:camera>
              <a:lightRig rig="balanced" dir="t">
                <a:rot lat="0" lon="0" rev="8700000"/>
              </a:lightRig>
            </a:scene3d>
            <a:sp3d/>
          </p:spPr>
          <p:style>
            <a:lnRef idx="2">
              <a:schemeClr val="accent1">
                <a:shade val="50000"/>
              </a:schemeClr>
            </a:lnRef>
            <a:fillRef idx="1">
              <a:schemeClr val="accent1"/>
            </a:fillRef>
            <a:effectRef idx="0">
              <a:schemeClr val="accent1"/>
            </a:effectRef>
            <a:fontRef idx="minor">
              <a:schemeClr val="lt1"/>
            </a:fontRef>
          </p:style>
          <p:txBody>
            <a:bodyPr wrap="square" lIns="45720" tIns="23380" bIns="23380" anchor="ctr">
              <a:noAutofit/>
            </a:bodyPr>
            <a:lstStyle/>
            <a:p>
              <a:pPr algn="ctr" defTabSz="114300" eaLnBrk="1" fontAlgn="auto" hangingPunct="1">
                <a:spcBef>
                  <a:spcPts val="0"/>
                </a:spcBef>
                <a:spcAft>
                  <a:spcPts val="0"/>
                </a:spcAft>
                <a:defRPr/>
              </a:pPr>
              <a:r>
                <a:rPr lang="en-US" sz="800" b="1" dirty="0">
                  <a:solidFill>
                    <a:srgbClr val="000000"/>
                  </a:solidFill>
                  <a:latin typeface="Arial" charset="0"/>
                  <a:ea typeface="Arial" charset="0"/>
                  <a:cs typeface="Arial" charset="0"/>
                </a:rPr>
                <a:t>Security</a:t>
              </a:r>
              <a:endParaRPr lang="en-US" sz="800" dirty="0">
                <a:solidFill>
                  <a:srgbClr val="000000"/>
                </a:solidFill>
                <a:latin typeface="Arial" charset="0"/>
                <a:ea typeface="Arial" charset="0"/>
                <a:cs typeface="Arial" charset="0"/>
              </a:endParaRPr>
            </a:p>
            <a:p>
              <a:pPr algn="ctr" defTabSz="114300" eaLnBrk="1" fontAlgn="auto" hangingPunct="1">
                <a:spcBef>
                  <a:spcPts val="0"/>
                </a:spcBef>
                <a:spcAft>
                  <a:spcPts val="0"/>
                </a:spcAft>
                <a:defRPr/>
              </a:pPr>
              <a:r>
                <a:rPr lang="en-US" sz="700" dirty="0">
                  <a:solidFill>
                    <a:srgbClr val="000000"/>
                  </a:solidFill>
                  <a:latin typeface="Arial" charset="0"/>
                  <a:ea typeface="Arial" charset="0"/>
                  <a:cs typeface="Arial" charset="0"/>
                </a:rPr>
                <a:t>Integrated security framework across IT legacy and cloud managed environments </a:t>
              </a:r>
            </a:p>
          </p:txBody>
        </p:sp>
        <p:sp>
          <p:nvSpPr>
            <p:cNvPr id="111" name="Rectangle 110">
              <a:extLst>
                <a:ext uri="{FF2B5EF4-FFF2-40B4-BE49-F238E27FC236}">
                  <a16:creationId xmlns:a16="http://schemas.microsoft.com/office/drawing/2014/main" id="{33FF2FC1-F727-4A1A-B543-E0CAA105F3FD}"/>
                </a:ext>
              </a:extLst>
            </p:cNvPr>
            <p:cNvSpPr/>
            <p:nvPr/>
          </p:nvSpPr>
          <p:spPr>
            <a:xfrm>
              <a:off x="3888547" y="1435351"/>
              <a:ext cx="16002" cy="4530852"/>
            </a:xfrm>
            <a:prstGeom prst="rect">
              <a:avLst/>
            </a:prstGeom>
            <a:solidFill>
              <a:srgbClr val="568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112" name="Rectangle 111">
              <a:extLst>
                <a:ext uri="{FF2B5EF4-FFF2-40B4-BE49-F238E27FC236}">
                  <a16:creationId xmlns:a16="http://schemas.microsoft.com/office/drawing/2014/main" id="{49689563-029F-4135-ABF2-8C6A9B36D38D}"/>
                </a:ext>
              </a:extLst>
            </p:cNvPr>
            <p:cNvSpPr/>
            <p:nvPr/>
          </p:nvSpPr>
          <p:spPr>
            <a:xfrm>
              <a:off x="7880591" y="1417889"/>
              <a:ext cx="16002" cy="4530852"/>
            </a:xfrm>
            <a:prstGeom prst="rect">
              <a:avLst/>
            </a:prstGeom>
            <a:solidFill>
              <a:srgbClr val="0772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sp>
          <p:nvSpPr>
            <p:cNvPr id="113" name="Rectangle 112">
              <a:extLst>
                <a:ext uri="{FF2B5EF4-FFF2-40B4-BE49-F238E27FC236}">
                  <a16:creationId xmlns:a16="http://schemas.microsoft.com/office/drawing/2014/main" id="{C79E2F3E-BAB5-47F7-9FD6-494AF822551E}"/>
                </a:ext>
              </a:extLst>
            </p:cNvPr>
            <p:cNvSpPr/>
            <p:nvPr/>
          </p:nvSpPr>
          <p:spPr>
            <a:xfrm>
              <a:off x="8999872" y="1413126"/>
              <a:ext cx="16002" cy="4530852"/>
            </a:xfrm>
            <a:prstGeom prst="rect">
              <a:avLst/>
            </a:prstGeom>
            <a:solidFill>
              <a:srgbClr val="07A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4300" eaLnBrk="1" fontAlgn="auto" hangingPunct="1">
                <a:spcBef>
                  <a:spcPts val="0"/>
                </a:spcBef>
                <a:spcAft>
                  <a:spcPts val="0"/>
                </a:spcAft>
              </a:pPr>
              <a:endParaRPr lang="en-US" sz="600">
                <a:solidFill>
                  <a:prstClr val="white"/>
                </a:solidFill>
                <a:latin typeface="Calibri" panose="020F0502020204030204"/>
              </a:endParaRPr>
            </a:p>
          </p:txBody>
        </p:sp>
        <p:pic>
          <p:nvPicPr>
            <p:cNvPr id="114" name="Picture 113">
              <a:extLst>
                <a:ext uri="{FF2B5EF4-FFF2-40B4-BE49-F238E27FC236}">
                  <a16:creationId xmlns:a16="http://schemas.microsoft.com/office/drawing/2014/main" id="{372433B9-D33B-448E-B595-A41806A20249}"/>
                </a:ext>
              </a:extLst>
            </p:cNvPr>
            <p:cNvPicPr>
              <a:picLocks noChangeAspect="1"/>
            </p:cNvPicPr>
            <p:nvPr/>
          </p:nvPicPr>
          <p:blipFill>
            <a:blip r:embed="rId25"/>
            <a:stretch>
              <a:fillRect/>
            </a:stretch>
          </p:blipFill>
          <p:spPr>
            <a:xfrm>
              <a:off x="6036497" y="4329913"/>
              <a:ext cx="1770177" cy="1035534"/>
            </a:xfrm>
            <a:prstGeom prst="rect">
              <a:avLst/>
            </a:prstGeom>
          </p:spPr>
        </p:pic>
      </p:grpSp>
    </p:spTree>
    <p:extLst>
      <p:ext uri="{BB962C8B-B14F-4D97-AF65-F5344CB8AC3E}">
        <p14:creationId xmlns:p14="http://schemas.microsoft.com/office/powerpoint/2010/main" val="3482859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291988-776E-4107-BC69-58C04A96E6CC}"/>
              </a:ext>
            </a:extLst>
          </p:cNvPr>
          <p:cNvSpPr>
            <a:spLocks noGrp="1"/>
          </p:cNvSpPr>
          <p:nvPr>
            <p:ph type="ftr" sz="quarter" idx="10"/>
          </p:nvPr>
        </p:nvSpPr>
        <p:spPr/>
        <p:txBody>
          <a:bodyPr/>
          <a:lstStyle/>
          <a:p>
            <a:r>
              <a:rPr lang="en-US"/>
              <a:t>IBM Services Platform with Watson   |   IBM Confidential </a:t>
            </a:r>
            <a:endParaRPr lang="en-AU"/>
          </a:p>
        </p:txBody>
      </p:sp>
      <p:sp>
        <p:nvSpPr>
          <p:cNvPr id="5" name="Slide Number Placeholder 4">
            <a:extLst>
              <a:ext uri="{FF2B5EF4-FFF2-40B4-BE49-F238E27FC236}">
                <a16:creationId xmlns:a16="http://schemas.microsoft.com/office/drawing/2014/main" id="{B1EB2679-3B8D-4C2E-89C3-D5E1498DA4D9}"/>
              </a:ext>
            </a:extLst>
          </p:cNvPr>
          <p:cNvSpPr>
            <a:spLocks noGrp="1"/>
          </p:cNvSpPr>
          <p:nvPr>
            <p:ph type="sldNum" sz="quarter" idx="11"/>
          </p:nvPr>
        </p:nvSpPr>
        <p:spPr/>
        <p:txBody>
          <a:bodyPr/>
          <a:lstStyle/>
          <a:p>
            <a:fld id="{0C426F34-4EC7-4C3E-BCC5-CCD747DD43EB}" type="slidenum">
              <a:rPr lang="en-AU" smtClean="0"/>
              <a:pPr/>
              <a:t>12</a:t>
            </a:fld>
            <a:endParaRPr lang="en-AU"/>
          </a:p>
        </p:txBody>
      </p:sp>
      <p:sp>
        <p:nvSpPr>
          <p:cNvPr id="6" name="Date Placeholder 5">
            <a:extLst>
              <a:ext uri="{FF2B5EF4-FFF2-40B4-BE49-F238E27FC236}">
                <a16:creationId xmlns:a16="http://schemas.microsoft.com/office/drawing/2014/main" id="{458A0A96-8520-4F68-99B6-A605A0E1F792}"/>
              </a:ext>
            </a:extLst>
          </p:cNvPr>
          <p:cNvSpPr>
            <a:spLocks noGrp="1"/>
          </p:cNvSpPr>
          <p:nvPr>
            <p:ph type="dt" sz="half" idx="12"/>
          </p:nvPr>
        </p:nvSpPr>
        <p:spPr/>
        <p:txBody>
          <a:bodyPr/>
          <a:lstStyle/>
          <a:p>
            <a:pPr>
              <a:spcBef>
                <a:spcPct val="0"/>
              </a:spcBef>
              <a:buFontTx/>
              <a:buNone/>
            </a:pPr>
            <a:fld id="{AB4CB440-2E3C-4AB6-9C9A-0E31BCA90871}" type="datetime4">
              <a:rPr lang="en-AU" smtClean="0"/>
              <a:t>23 December 2017</a:t>
            </a:fld>
            <a:endParaRPr lang="en-AU"/>
          </a:p>
        </p:txBody>
      </p:sp>
      <p:pic>
        <p:nvPicPr>
          <p:cNvPr id="7" name="Picture 6">
            <a:extLst>
              <a:ext uri="{FF2B5EF4-FFF2-40B4-BE49-F238E27FC236}">
                <a16:creationId xmlns:a16="http://schemas.microsoft.com/office/drawing/2014/main" id="{ECFEAA1A-EF05-476D-AA9A-0E89AB9B8249}"/>
              </a:ext>
            </a:extLst>
          </p:cNvPr>
          <p:cNvPicPr>
            <a:picLocks noChangeAspect="1"/>
          </p:cNvPicPr>
          <p:nvPr/>
        </p:nvPicPr>
        <p:blipFill>
          <a:blip r:embed="rId2"/>
          <a:stretch>
            <a:fillRect/>
          </a:stretch>
        </p:blipFill>
        <p:spPr>
          <a:xfrm>
            <a:off x="663993" y="447797"/>
            <a:ext cx="10864014" cy="5962405"/>
          </a:xfrm>
          <a:prstGeom prst="rect">
            <a:avLst/>
          </a:prstGeom>
        </p:spPr>
      </p:pic>
      <p:sp>
        <p:nvSpPr>
          <p:cNvPr id="8" name="Rectangle 7">
            <a:extLst>
              <a:ext uri="{FF2B5EF4-FFF2-40B4-BE49-F238E27FC236}">
                <a16:creationId xmlns:a16="http://schemas.microsoft.com/office/drawing/2014/main" id="{9F38C53B-35D9-4B2C-A961-17B4627AED59}"/>
              </a:ext>
            </a:extLst>
          </p:cNvPr>
          <p:cNvSpPr/>
          <p:nvPr/>
        </p:nvSpPr>
        <p:spPr bwMode="auto">
          <a:xfrm>
            <a:off x="9295759" y="3356993"/>
            <a:ext cx="2232248" cy="288032"/>
          </a:xfrm>
          <a:prstGeom prst="rect">
            <a:avLst/>
          </a:prstGeom>
          <a:noFill/>
          <a:ln w="38100" cap="flat" cmpd="sng" algn="ctr">
            <a:solidFill>
              <a:srgbClr val="0070C0"/>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AA0C1A8F-E556-41E5-9B73-6A8C23402608}"/>
              </a:ext>
            </a:extLst>
          </p:cNvPr>
          <p:cNvSpPr/>
          <p:nvPr/>
        </p:nvSpPr>
        <p:spPr bwMode="auto">
          <a:xfrm>
            <a:off x="9276450" y="5805264"/>
            <a:ext cx="2232248" cy="288032"/>
          </a:xfrm>
          <a:prstGeom prst="rect">
            <a:avLst/>
          </a:prstGeom>
          <a:noFill/>
          <a:ln w="38100" cap="flat" cmpd="sng" algn="ctr">
            <a:solidFill>
              <a:srgbClr val="0070C0"/>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639BC11-0A23-4039-8768-8872D00DF4EB}"/>
              </a:ext>
            </a:extLst>
          </p:cNvPr>
          <p:cNvSpPr/>
          <p:nvPr/>
        </p:nvSpPr>
        <p:spPr bwMode="auto">
          <a:xfrm>
            <a:off x="7291283" y="447800"/>
            <a:ext cx="2232248" cy="288032"/>
          </a:xfrm>
          <a:prstGeom prst="rect">
            <a:avLst/>
          </a:prstGeom>
          <a:noFill/>
          <a:ln w="38100" cap="flat" cmpd="sng" algn="ctr">
            <a:solidFill>
              <a:srgbClr val="0070C0"/>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8D553161-0B5B-41C5-8C22-7541143BA36E}"/>
              </a:ext>
            </a:extLst>
          </p:cNvPr>
          <p:cNvSpPr/>
          <p:nvPr/>
        </p:nvSpPr>
        <p:spPr bwMode="auto">
          <a:xfrm>
            <a:off x="7320137" y="3659462"/>
            <a:ext cx="2232248" cy="288032"/>
          </a:xfrm>
          <a:prstGeom prst="rect">
            <a:avLst/>
          </a:prstGeom>
          <a:noFill/>
          <a:ln w="38100" cap="flat" cmpd="sng" algn="ctr">
            <a:solidFill>
              <a:srgbClr val="0070C0"/>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3455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B646A-6BAC-4DDA-B4B2-0C5B6B396419}"/>
              </a:ext>
            </a:extLst>
          </p:cNvPr>
          <p:cNvSpPr>
            <a:spLocks noGrp="1"/>
          </p:cNvSpPr>
          <p:nvPr>
            <p:ph type="title"/>
          </p:nvPr>
        </p:nvSpPr>
        <p:spPr>
          <a:xfrm>
            <a:off x="3791744" y="476672"/>
            <a:ext cx="10820400" cy="537243"/>
          </a:xfrm>
        </p:spPr>
        <p:txBody>
          <a:bodyPr/>
          <a:lstStyle/>
          <a:p>
            <a:r>
              <a:rPr lang="en-US" dirty="0"/>
              <a:t>IBM Global Technology Services Labs</a:t>
            </a:r>
          </a:p>
        </p:txBody>
      </p:sp>
      <p:sp>
        <p:nvSpPr>
          <p:cNvPr id="4" name="Slide Number Placeholder 3">
            <a:extLst>
              <a:ext uri="{FF2B5EF4-FFF2-40B4-BE49-F238E27FC236}">
                <a16:creationId xmlns:a16="http://schemas.microsoft.com/office/drawing/2014/main" id="{191DED1D-77A9-4187-AE96-C6EE45EDAB7C}"/>
              </a:ext>
            </a:extLst>
          </p:cNvPr>
          <p:cNvSpPr>
            <a:spLocks noGrp="1"/>
          </p:cNvSpPr>
          <p:nvPr>
            <p:ph type="sldNum" sz="quarter" idx="12"/>
          </p:nvPr>
        </p:nvSpPr>
        <p:spPr/>
        <p:txBody>
          <a:bodyPr/>
          <a:lstStyle/>
          <a:p>
            <a:pPr>
              <a:defRPr/>
            </a:pPr>
            <a:fld id="{BB5FEFE1-BF5D-8D4F-B96F-DABF21B1AB07}" type="slidenum">
              <a:rPr lang="en-US" smtClean="0"/>
              <a:pPr>
                <a:defRPr/>
              </a:pPr>
              <a:t>13</a:t>
            </a:fld>
            <a:endParaRPr lang="en-US"/>
          </a:p>
        </p:txBody>
      </p:sp>
      <p:pic>
        <p:nvPicPr>
          <p:cNvPr id="56" name="Picture 55">
            <a:extLst>
              <a:ext uri="{FF2B5EF4-FFF2-40B4-BE49-F238E27FC236}">
                <a16:creationId xmlns:a16="http://schemas.microsoft.com/office/drawing/2014/main" id="{8A9633DB-FBF5-4B14-B93A-B5259E6B33DE}"/>
              </a:ext>
            </a:extLst>
          </p:cNvPr>
          <p:cNvPicPr>
            <a:picLocks noChangeAspect="1"/>
          </p:cNvPicPr>
          <p:nvPr/>
        </p:nvPicPr>
        <p:blipFill>
          <a:blip r:embed="rId2"/>
          <a:stretch>
            <a:fillRect/>
          </a:stretch>
        </p:blipFill>
        <p:spPr>
          <a:xfrm>
            <a:off x="-729456" y="904617"/>
            <a:ext cx="13308693" cy="6312611"/>
          </a:xfrm>
          <a:prstGeom prst="rect">
            <a:avLst/>
          </a:prstGeom>
        </p:spPr>
      </p:pic>
    </p:spTree>
    <p:extLst>
      <p:ext uri="{BB962C8B-B14F-4D97-AF65-F5344CB8AC3E}">
        <p14:creationId xmlns:p14="http://schemas.microsoft.com/office/powerpoint/2010/main" val="603821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BDC33-8A2D-412B-98FB-5B7F36EB9FEF}"/>
              </a:ext>
            </a:extLst>
          </p:cNvPr>
          <p:cNvSpPr>
            <a:spLocks noGrp="1"/>
          </p:cNvSpPr>
          <p:nvPr>
            <p:ph type="title"/>
          </p:nvPr>
        </p:nvSpPr>
        <p:spPr/>
        <p:txBody>
          <a:bodyPr/>
          <a:lstStyle/>
          <a:p>
            <a:r>
              <a:rPr lang="en-US" dirty="0"/>
              <a:t>Summary and Closing Points</a:t>
            </a:r>
          </a:p>
        </p:txBody>
      </p:sp>
      <p:sp>
        <p:nvSpPr>
          <p:cNvPr id="3" name="Content Placeholder 2">
            <a:extLst>
              <a:ext uri="{FF2B5EF4-FFF2-40B4-BE49-F238E27FC236}">
                <a16:creationId xmlns:a16="http://schemas.microsoft.com/office/drawing/2014/main" id="{DBC94216-6436-4566-8F08-99EAF8E46D00}"/>
              </a:ext>
            </a:extLst>
          </p:cNvPr>
          <p:cNvSpPr>
            <a:spLocks noGrp="1"/>
          </p:cNvSpPr>
          <p:nvPr>
            <p:ph idx="1"/>
          </p:nvPr>
        </p:nvSpPr>
        <p:spPr>
          <a:xfrm>
            <a:off x="838200" y="1477282"/>
            <a:ext cx="10515600" cy="4351338"/>
          </a:xfrm>
        </p:spPr>
        <p:txBody>
          <a:bodyPr/>
          <a:lstStyle/>
          <a:p>
            <a:r>
              <a:rPr lang="en-US" dirty="0"/>
              <a:t>IBM Services Platform is key to client success if we can show real client data such as Dynamic Automation and Ticket Analysis</a:t>
            </a:r>
          </a:p>
          <a:p>
            <a:r>
              <a:rPr lang="en-US" dirty="0"/>
              <a:t>We should demonstrate the platform in the most ideal situation and leverage GTS Labs where appropriate.</a:t>
            </a:r>
          </a:p>
          <a:p>
            <a:r>
              <a:rPr lang="en-US" dirty="0"/>
              <a:t>The message must focus on the full automation lifecycle of the IBM Services Platform across process, people, and technology of the IT enterprise operations</a:t>
            </a:r>
          </a:p>
          <a:p>
            <a:r>
              <a:rPr lang="en-US" dirty="0"/>
              <a:t>We must show how the platform will continue to evolve and the client will benefit from continual automation improvements in the Platform.</a:t>
            </a:r>
          </a:p>
          <a:p>
            <a:endParaRPr lang="en-US" dirty="0"/>
          </a:p>
          <a:p>
            <a:endParaRPr lang="en-US" dirty="0"/>
          </a:p>
        </p:txBody>
      </p:sp>
      <p:sp>
        <p:nvSpPr>
          <p:cNvPr id="4" name="Slide Number Placeholder 3">
            <a:extLst>
              <a:ext uri="{FF2B5EF4-FFF2-40B4-BE49-F238E27FC236}">
                <a16:creationId xmlns:a16="http://schemas.microsoft.com/office/drawing/2014/main" id="{0D709630-B2CF-4D3C-A5EE-FEF422F3316E}"/>
              </a:ext>
            </a:extLst>
          </p:cNvPr>
          <p:cNvSpPr>
            <a:spLocks noGrp="1"/>
          </p:cNvSpPr>
          <p:nvPr>
            <p:ph type="sldNum" sz="quarter" idx="12"/>
          </p:nvPr>
        </p:nvSpPr>
        <p:spPr/>
        <p:txBody>
          <a:bodyPr/>
          <a:lstStyle/>
          <a:p>
            <a:pPr>
              <a:defRPr/>
            </a:pPr>
            <a:fld id="{BB5FEFE1-BF5D-8D4F-B96F-DABF21B1AB07}" type="slidenum">
              <a:rPr lang="en-US" smtClean="0"/>
              <a:pPr>
                <a:defRPr/>
              </a:pPr>
              <a:t>14</a:t>
            </a:fld>
            <a:endParaRPr lang="en-US"/>
          </a:p>
        </p:txBody>
      </p:sp>
    </p:spTree>
    <p:extLst>
      <p:ext uri="{BB962C8B-B14F-4D97-AF65-F5344CB8AC3E}">
        <p14:creationId xmlns:p14="http://schemas.microsoft.com/office/powerpoint/2010/main" val="1403567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4D1B-8A36-4226-9D8C-480BFDFA6CB6}"/>
              </a:ext>
            </a:extLst>
          </p:cNvPr>
          <p:cNvSpPr>
            <a:spLocks noGrp="1"/>
          </p:cNvSpPr>
          <p:nvPr>
            <p:ph type="title"/>
          </p:nvPr>
        </p:nvSpPr>
        <p:spPr/>
        <p:txBody>
          <a:bodyPr/>
          <a:lstStyle/>
          <a:p>
            <a:r>
              <a:rPr lang="en-AU" dirty="0"/>
              <a:t>Additional Resources – Client Delivery Contacts</a:t>
            </a:r>
          </a:p>
        </p:txBody>
      </p:sp>
      <p:sp>
        <p:nvSpPr>
          <p:cNvPr id="3" name="Footer Placeholder 2">
            <a:extLst>
              <a:ext uri="{FF2B5EF4-FFF2-40B4-BE49-F238E27FC236}">
                <a16:creationId xmlns:a16="http://schemas.microsoft.com/office/drawing/2014/main" id="{A0DC64D3-5236-4F36-9093-C930ACC278EF}"/>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42C05ECD-7DC7-49CD-ABBD-95387B6F5E3A}"/>
              </a:ext>
            </a:extLst>
          </p:cNvPr>
          <p:cNvSpPr>
            <a:spLocks noGrp="1"/>
          </p:cNvSpPr>
          <p:nvPr>
            <p:ph type="sldNum" sz="quarter" idx="11"/>
          </p:nvPr>
        </p:nvSpPr>
        <p:spPr/>
        <p:txBody>
          <a:bodyPr/>
          <a:lstStyle/>
          <a:p>
            <a:fld id="{F0FFBA74-A297-476A-9576-5FA25982D35F}" type="slidenum">
              <a:rPr lang="en-AU" smtClean="0"/>
              <a:pPr/>
              <a:t>15</a:t>
            </a:fld>
            <a:endParaRPr lang="en-AU"/>
          </a:p>
        </p:txBody>
      </p:sp>
      <p:sp>
        <p:nvSpPr>
          <p:cNvPr id="5" name="Date Placeholder 4">
            <a:extLst>
              <a:ext uri="{FF2B5EF4-FFF2-40B4-BE49-F238E27FC236}">
                <a16:creationId xmlns:a16="http://schemas.microsoft.com/office/drawing/2014/main" id="{F5506D52-247F-47EB-86DC-1FED80C7A201}"/>
              </a:ext>
            </a:extLst>
          </p:cNvPr>
          <p:cNvSpPr>
            <a:spLocks noGrp="1"/>
          </p:cNvSpPr>
          <p:nvPr>
            <p:ph type="dt" sz="half" idx="12"/>
          </p:nvPr>
        </p:nvSpPr>
        <p:spPr/>
        <p:txBody>
          <a:bodyPr/>
          <a:lstStyle/>
          <a:p>
            <a:pPr>
              <a:spcBef>
                <a:spcPct val="0"/>
              </a:spcBef>
              <a:buFontTx/>
              <a:buNone/>
            </a:pPr>
            <a:fld id="{117FD157-C188-4F2F-BB3D-341924217191}" type="datetime4">
              <a:rPr lang="en-AU" smtClean="0"/>
              <a:t>20 December 2017</a:t>
            </a:fld>
            <a:endParaRPr lang="en-AU"/>
          </a:p>
        </p:txBody>
      </p:sp>
      <p:graphicFrame>
        <p:nvGraphicFramePr>
          <p:cNvPr id="11" name="Table 10">
            <a:extLst>
              <a:ext uri="{FF2B5EF4-FFF2-40B4-BE49-F238E27FC236}">
                <a16:creationId xmlns:a16="http://schemas.microsoft.com/office/drawing/2014/main" id="{EB751921-468C-43AE-BA3E-76F83BC0710F}"/>
              </a:ext>
            </a:extLst>
          </p:cNvPr>
          <p:cNvGraphicFramePr>
            <a:graphicFrameLocks noGrp="1"/>
          </p:cNvGraphicFramePr>
          <p:nvPr>
            <p:extLst>
              <p:ext uri="{D42A27DB-BD31-4B8C-83A1-F6EECF244321}">
                <p14:modId xmlns:p14="http://schemas.microsoft.com/office/powerpoint/2010/main" val="1227281734"/>
              </p:ext>
            </p:extLst>
          </p:nvPr>
        </p:nvGraphicFramePr>
        <p:xfrm>
          <a:off x="366184" y="1556792"/>
          <a:ext cx="10914392" cy="3888432"/>
        </p:xfrm>
        <a:graphic>
          <a:graphicData uri="http://schemas.openxmlformats.org/drawingml/2006/table">
            <a:tbl>
              <a:tblPr firstRow="1" bandRow="1"/>
              <a:tblGrid>
                <a:gridCol w="2248376">
                  <a:extLst>
                    <a:ext uri="{9D8B030D-6E8A-4147-A177-3AD203B41FA5}">
                      <a16:colId xmlns:a16="http://schemas.microsoft.com/office/drawing/2014/main" val="1774304265"/>
                    </a:ext>
                  </a:extLst>
                </a:gridCol>
                <a:gridCol w="2630920">
                  <a:extLst>
                    <a:ext uri="{9D8B030D-6E8A-4147-A177-3AD203B41FA5}">
                      <a16:colId xmlns:a16="http://schemas.microsoft.com/office/drawing/2014/main" val="587458585"/>
                    </a:ext>
                  </a:extLst>
                </a:gridCol>
                <a:gridCol w="6035096">
                  <a:extLst>
                    <a:ext uri="{9D8B030D-6E8A-4147-A177-3AD203B41FA5}">
                      <a16:colId xmlns:a16="http://schemas.microsoft.com/office/drawing/2014/main" val="512515332"/>
                    </a:ext>
                  </a:extLst>
                </a:gridCol>
              </a:tblGrid>
              <a:tr h="482634">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spcBef>
                          <a:spcPts val="300"/>
                        </a:spcBef>
                      </a:pPr>
                      <a:r>
                        <a:rPr lang="en-AU" sz="1400" dirty="0">
                          <a:latin typeface="+mn-lt"/>
                        </a:rPr>
                        <a:t>Role</a:t>
                      </a:r>
                    </a:p>
                  </a:txBody>
                  <a:tcPr marL="72000" marR="72000" marT="72000" marB="7200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7B8E3"/>
                    </a:solidFill>
                  </a:tcPr>
                </a:tc>
                <a:tc>
                  <a:txBody>
                    <a:bodyPr/>
                    <a:lstStyle/>
                    <a:p>
                      <a:pPr marL="0" algn="l" defTabSz="914400" rtl="0" eaLnBrk="1" latinLnBrk="0" hangingPunct="1">
                        <a:spcBef>
                          <a:spcPts val="300"/>
                        </a:spcBef>
                      </a:pPr>
                      <a:r>
                        <a:rPr lang="en-AU" sz="1400" b="1" kern="1200" dirty="0">
                          <a:solidFill>
                            <a:schemeClr val="lt1"/>
                          </a:solidFill>
                          <a:latin typeface="+mn-lt"/>
                          <a:ea typeface="+mn-ea"/>
                          <a:cs typeface="+mn-cs"/>
                        </a:rPr>
                        <a:t>Scope</a:t>
                      </a:r>
                    </a:p>
                  </a:txBody>
                  <a:tcPr marL="72000" marR="72000" marT="72000" marB="7200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solidFill>
                  </a:tcPr>
                </a:tc>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marL="0" algn="l" defTabSz="914400" rtl="0" eaLnBrk="1" latinLnBrk="0" hangingPunct="1">
                        <a:spcBef>
                          <a:spcPts val="300"/>
                        </a:spcBef>
                      </a:pPr>
                      <a:r>
                        <a:rPr lang="en-AU" sz="1400" b="1" kern="1200" dirty="0">
                          <a:solidFill>
                            <a:schemeClr val="lt1"/>
                          </a:solidFill>
                          <a:latin typeface="+mn-lt"/>
                          <a:ea typeface="+mn-ea"/>
                          <a:cs typeface="+mn-cs"/>
                        </a:rPr>
                        <a:t>Contact</a:t>
                      </a:r>
                    </a:p>
                  </a:txBody>
                  <a:tcPr marL="72000" marR="72000" marT="72000" marB="7200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7B8E3"/>
                    </a:solidFill>
                  </a:tcPr>
                </a:tc>
                <a:extLst>
                  <a:ext uri="{0D108BD9-81ED-4DB2-BD59-A6C34878D82A}">
                    <a16:rowId xmlns:a16="http://schemas.microsoft.com/office/drawing/2014/main" val="3527690862"/>
                  </a:ext>
                </a:extLst>
              </a:tr>
              <a:tr h="482634">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r>
                        <a:rPr lang="en-AU" sz="1400" b="1" dirty="0">
                          <a:latin typeface="+mn-lt"/>
                        </a:rPr>
                        <a:t>Bombardier PE</a:t>
                      </a:r>
                    </a:p>
                  </a:txBody>
                  <a:tcPr marL="72000" marR="72000" marT="72000" marB="7200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7B8E3">
                        <a:tint val="40000"/>
                      </a:srgbClr>
                    </a:solidFill>
                  </a:tcPr>
                </a:tc>
                <a:tc>
                  <a:txBody>
                    <a:bodyPr/>
                    <a:lstStyle/>
                    <a:p>
                      <a:pPr marL="0" algn="l" defTabSz="914400" rtl="0" eaLnBrk="1" latinLnBrk="0" hangingPunct="1">
                        <a:spcBef>
                          <a:spcPts val="300"/>
                        </a:spcBef>
                      </a:pPr>
                      <a:r>
                        <a:rPr lang="en-AU" sz="1400" b="1" kern="1200" dirty="0">
                          <a:solidFill>
                            <a:schemeClr val="dk1"/>
                          </a:solidFill>
                          <a:latin typeface="+mn-lt"/>
                          <a:ea typeface="+mn-ea"/>
                          <a:cs typeface="+mn-cs"/>
                        </a:rPr>
                        <a:t>Global</a:t>
                      </a:r>
                    </a:p>
                  </a:txBody>
                  <a:tcPr marL="72000" marR="72000" marT="72000" marB="72000">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r>
                        <a:rPr lang="en-US" sz="1400" dirty="0">
                          <a:latin typeface="+mn-lt"/>
                        </a:rPr>
                        <a:t>John </a:t>
                      </a:r>
                      <a:r>
                        <a:rPr lang="en-US" sz="1400" dirty="0" err="1">
                          <a:latin typeface="+mn-lt"/>
                        </a:rPr>
                        <a:t>Hoo</a:t>
                      </a:r>
                      <a:r>
                        <a:rPr lang="en-US" sz="1400" dirty="0">
                          <a:latin typeface="+mn-lt"/>
                        </a:rPr>
                        <a:t> – johnhoo@ca.ibm.com</a:t>
                      </a:r>
                      <a:endParaRPr lang="en-AU" sz="1400" dirty="0">
                        <a:latin typeface="+mn-lt"/>
                      </a:endParaRPr>
                    </a:p>
                  </a:txBody>
                  <a:tcPr marL="72000" marR="72000" marT="72000" marB="7200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7B8E3">
                        <a:tint val="40000"/>
                      </a:srgbClr>
                    </a:solidFill>
                  </a:tcPr>
                </a:tc>
                <a:extLst>
                  <a:ext uri="{0D108BD9-81ED-4DB2-BD59-A6C34878D82A}">
                    <a16:rowId xmlns:a16="http://schemas.microsoft.com/office/drawing/2014/main" val="2097360675"/>
                  </a:ext>
                </a:extLst>
              </a:tr>
              <a:tr h="730791">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r>
                        <a:rPr lang="en-AU" sz="1400" b="1" dirty="0">
                          <a:latin typeface="+mn-lt"/>
                        </a:rPr>
                        <a:t>Bombardier Chief Architect</a:t>
                      </a:r>
                    </a:p>
                  </a:txBody>
                  <a:tcPr marL="72000" marR="72000" marT="72000" marB="72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7B8E3">
                        <a:tint val="20000"/>
                      </a:srgbClr>
                    </a:solidFill>
                  </a:tcPr>
                </a:tc>
                <a:tc>
                  <a:txBody>
                    <a:bodyPr/>
                    <a:lstStyle/>
                    <a:p>
                      <a:pPr marL="0" algn="l" defTabSz="914400" rtl="0" eaLnBrk="1" latinLnBrk="0" hangingPunct="1">
                        <a:spcBef>
                          <a:spcPts val="300"/>
                        </a:spcBef>
                      </a:pPr>
                      <a:r>
                        <a:rPr lang="en-AU" sz="1400" b="1" kern="1200" dirty="0">
                          <a:solidFill>
                            <a:schemeClr val="dk1"/>
                          </a:solidFill>
                          <a:latin typeface="+mn-lt"/>
                          <a:ea typeface="+mn-ea"/>
                          <a:cs typeface="+mn-cs"/>
                        </a:rPr>
                        <a:t>Global</a:t>
                      </a:r>
                    </a:p>
                  </a:txBody>
                  <a:tcPr marL="72000" marR="72000" marT="72000" marB="72000">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2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r>
                        <a:rPr lang="en-AU" sz="1400" dirty="0">
                          <a:latin typeface="+mn-lt"/>
                        </a:rPr>
                        <a:t>Charlotte Wang – cwang@ca.ibm.com</a:t>
                      </a:r>
                    </a:p>
                  </a:txBody>
                  <a:tcPr marL="72000" marR="72000" marT="72000" marB="72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7B8E3">
                        <a:tint val="20000"/>
                      </a:srgbClr>
                    </a:solidFill>
                  </a:tcPr>
                </a:tc>
                <a:extLst>
                  <a:ext uri="{0D108BD9-81ED-4DB2-BD59-A6C34878D82A}">
                    <a16:rowId xmlns:a16="http://schemas.microsoft.com/office/drawing/2014/main" val="2867516508"/>
                  </a:ext>
                </a:extLst>
              </a:tr>
              <a:tr h="730791">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r>
                        <a:rPr lang="en-AU" sz="1400" b="1" dirty="0">
                          <a:latin typeface="+mn-lt"/>
                        </a:rPr>
                        <a:t>Bombardier Engagement Architect</a:t>
                      </a:r>
                    </a:p>
                  </a:txBody>
                  <a:tcPr marL="72000" marR="72000" marT="72000" marB="72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7B8E3">
                        <a:tint val="40000"/>
                      </a:srgbClr>
                    </a:solidFill>
                  </a:tcPr>
                </a:tc>
                <a:tc>
                  <a:txBody>
                    <a:bodyPr/>
                    <a:lstStyle/>
                    <a:p>
                      <a:pPr marL="0" algn="l" defTabSz="914400" rtl="0" eaLnBrk="1" latinLnBrk="0" hangingPunct="1">
                        <a:spcBef>
                          <a:spcPts val="300"/>
                        </a:spcBef>
                      </a:pPr>
                      <a:r>
                        <a:rPr lang="en-AU" sz="1400" b="1" kern="1200" dirty="0">
                          <a:solidFill>
                            <a:schemeClr val="dk1"/>
                          </a:solidFill>
                          <a:latin typeface="+mn-lt"/>
                          <a:ea typeface="+mn-ea"/>
                          <a:cs typeface="+mn-cs"/>
                        </a:rPr>
                        <a:t>Global</a:t>
                      </a:r>
                    </a:p>
                  </a:txBody>
                  <a:tcPr marL="72000" marR="72000" marT="72000" marB="72000">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r>
                        <a:rPr lang="en-SG" sz="1400" dirty="0">
                          <a:latin typeface="+mn-lt"/>
                        </a:rPr>
                        <a:t>Jason LaScola – jlascola@us.ibm.com</a:t>
                      </a:r>
                      <a:endParaRPr lang="en-AU" sz="1400" dirty="0">
                        <a:latin typeface="+mn-lt"/>
                      </a:endParaRPr>
                    </a:p>
                  </a:txBody>
                  <a:tcPr marL="72000" marR="72000" marT="72000" marB="72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7B8E3">
                        <a:tint val="40000"/>
                      </a:srgbClr>
                    </a:solidFill>
                  </a:tcPr>
                </a:tc>
                <a:extLst>
                  <a:ext uri="{0D108BD9-81ED-4DB2-BD59-A6C34878D82A}">
                    <a16:rowId xmlns:a16="http://schemas.microsoft.com/office/drawing/2014/main" val="3379639777"/>
                  </a:ext>
                </a:extLst>
              </a:tr>
              <a:tr h="730791">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r>
                        <a:rPr lang="en-AU" sz="1400" b="1" dirty="0">
                          <a:latin typeface="+mn-lt"/>
                        </a:rPr>
                        <a:t>Meijer Engagement Architect</a:t>
                      </a:r>
                    </a:p>
                  </a:txBody>
                  <a:tcPr marL="72000" marR="72000" marT="72000" marB="72000">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20000"/>
                      </a:srgbClr>
                    </a:solidFill>
                  </a:tcPr>
                </a:tc>
                <a:tc>
                  <a:txBody>
                    <a:bodyPr/>
                    <a:lstStyle/>
                    <a:p>
                      <a:pPr marL="0" algn="l" defTabSz="914400" rtl="0" eaLnBrk="1" latinLnBrk="0" hangingPunct="1">
                        <a:spcBef>
                          <a:spcPts val="300"/>
                        </a:spcBef>
                      </a:pPr>
                      <a:r>
                        <a:rPr lang="en-AU" sz="1400" b="1" kern="1200" dirty="0">
                          <a:solidFill>
                            <a:schemeClr val="dk1"/>
                          </a:solidFill>
                          <a:latin typeface="+mn-lt"/>
                          <a:ea typeface="+mn-ea"/>
                          <a:cs typeface="+mn-cs"/>
                        </a:rPr>
                        <a:t>US</a:t>
                      </a:r>
                    </a:p>
                  </a:txBody>
                  <a:tcPr marL="72000" marR="72000" marT="72000" marB="72000">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2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r>
                        <a:rPr lang="en-AU" sz="1400" dirty="0">
                          <a:latin typeface="+mn-lt"/>
                        </a:rPr>
                        <a:t>Jason LaScola – jlascola@us.ibm.com</a:t>
                      </a:r>
                    </a:p>
                  </a:txBody>
                  <a:tcPr marL="72000" marR="72000" marT="72000" marB="72000">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20000"/>
                      </a:srgbClr>
                    </a:solidFill>
                  </a:tcPr>
                </a:tc>
                <a:extLst>
                  <a:ext uri="{0D108BD9-81ED-4DB2-BD59-A6C34878D82A}">
                    <a16:rowId xmlns:a16="http://schemas.microsoft.com/office/drawing/2014/main" val="334100224"/>
                  </a:ext>
                </a:extLst>
              </a:tr>
              <a:tr h="730791">
                <a:tc>
                  <a:txBody>
                    <a:bodyPr/>
                    <a:lstStyle/>
                    <a:p>
                      <a:pPr>
                        <a:spcBef>
                          <a:spcPts val="300"/>
                        </a:spcBef>
                      </a:pPr>
                      <a:r>
                        <a:rPr lang="en-AU" sz="1400" b="1" dirty="0">
                          <a:latin typeface="+mn-lt"/>
                        </a:rPr>
                        <a:t>Meijer Technical Solution Manager</a:t>
                      </a:r>
                    </a:p>
                  </a:txBody>
                  <a:tcPr marL="72000" marR="72000" marT="72000" marB="72000">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20000"/>
                      </a:srgbClr>
                    </a:solidFill>
                  </a:tcPr>
                </a:tc>
                <a:tc>
                  <a:txBody>
                    <a:bodyPr/>
                    <a:lstStyle/>
                    <a:p>
                      <a:pPr marL="0" algn="l" defTabSz="914400" rtl="0" eaLnBrk="1" latinLnBrk="0" hangingPunct="1">
                        <a:spcBef>
                          <a:spcPts val="300"/>
                        </a:spcBef>
                      </a:pPr>
                      <a:r>
                        <a:rPr lang="en-AU" sz="1400" b="1" kern="1200" dirty="0">
                          <a:solidFill>
                            <a:schemeClr val="dk1"/>
                          </a:solidFill>
                          <a:latin typeface="+mn-lt"/>
                          <a:ea typeface="+mn-ea"/>
                          <a:cs typeface="+mn-cs"/>
                        </a:rPr>
                        <a:t>US</a:t>
                      </a:r>
                    </a:p>
                  </a:txBody>
                  <a:tcPr marL="72000" marR="72000" marT="72000" marB="720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20000"/>
                      </a:srgbClr>
                    </a:solidFill>
                  </a:tcPr>
                </a:tc>
                <a:tc>
                  <a:txBody>
                    <a:bodyPr/>
                    <a:lstStyle/>
                    <a:p>
                      <a:pPr>
                        <a:spcBef>
                          <a:spcPts val="300"/>
                        </a:spcBef>
                      </a:pPr>
                      <a:r>
                        <a:rPr lang="en-AU" sz="1400" dirty="0">
                          <a:latin typeface="+mn-lt"/>
                        </a:rPr>
                        <a:t>Johan </a:t>
                      </a:r>
                      <a:r>
                        <a:rPr lang="en-AU" sz="1400" dirty="0" err="1">
                          <a:latin typeface="+mn-lt"/>
                        </a:rPr>
                        <a:t>Kristoffersen</a:t>
                      </a:r>
                      <a:r>
                        <a:rPr lang="en-AU" sz="1400" dirty="0">
                          <a:latin typeface="+mn-lt"/>
                        </a:rPr>
                        <a:t> – jkrist@us.ibm.com</a:t>
                      </a:r>
                    </a:p>
                  </a:txBody>
                  <a:tcPr marL="72000" marR="72000" marT="72000" marB="72000">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20000"/>
                      </a:srgbClr>
                    </a:solidFill>
                  </a:tcPr>
                </a:tc>
                <a:extLst>
                  <a:ext uri="{0D108BD9-81ED-4DB2-BD59-A6C34878D82A}">
                    <a16:rowId xmlns:a16="http://schemas.microsoft.com/office/drawing/2014/main" val="3917185572"/>
                  </a:ext>
                </a:extLst>
              </a:tr>
            </a:tbl>
          </a:graphicData>
        </a:graphic>
      </p:graphicFrame>
    </p:spTree>
    <p:extLst>
      <p:ext uri="{BB962C8B-B14F-4D97-AF65-F5344CB8AC3E}">
        <p14:creationId xmlns:p14="http://schemas.microsoft.com/office/powerpoint/2010/main" val="1235483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4D1B-8A36-4226-9D8C-480BFDFA6CB6}"/>
              </a:ext>
            </a:extLst>
          </p:cNvPr>
          <p:cNvSpPr>
            <a:spLocks noGrp="1"/>
          </p:cNvSpPr>
          <p:nvPr>
            <p:ph type="title"/>
          </p:nvPr>
        </p:nvSpPr>
        <p:spPr/>
        <p:txBody>
          <a:bodyPr/>
          <a:lstStyle/>
          <a:p>
            <a:r>
              <a:rPr lang="en-AU" dirty="0"/>
              <a:t>Additional Resources – Supporting Materials</a:t>
            </a:r>
          </a:p>
        </p:txBody>
      </p:sp>
      <p:sp>
        <p:nvSpPr>
          <p:cNvPr id="3" name="Footer Placeholder 2">
            <a:extLst>
              <a:ext uri="{FF2B5EF4-FFF2-40B4-BE49-F238E27FC236}">
                <a16:creationId xmlns:a16="http://schemas.microsoft.com/office/drawing/2014/main" id="{A0DC64D3-5236-4F36-9093-C930ACC278EF}"/>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42C05ECD-7DC7-49CD-ABBD-95387B6F5E3A}"/>
              </a:ext>
            </a:extLst>
          </p:cNvPr>
          <p:cNvSpPr>
            <a:spLocks noGrp="1"/>
          </p:cNvSpPr>
          <p:nvPr>
            <p:ph type="sldNum" sz="quarter" idx="11"/>
          </p:nvPr>
        </p:nvSpPr>
        <p:spPr/>
        <p:txBody>
          <a:bodyPr/>
          <a:lstStyle/>
          <a:p>
            <a:fld id="{F0FFBA74-A297-476A-9576-5FA25982D35F}" type="slidenum">
              <a:rPr lang="en-AU" smtClean="0"/>
              <a:pPr/>
              <a:t>16</a:t>
            </a:fld>
            <a:endParaRPr lang="en-AU"/>
          </a:p>
        </p:txBody>
      </p:sp>
      <p:sp>
        <p:nvSpPr>
          <p:cNvPr id="5" name="Date Placeholder 4">
            <a:extLst>
              <a:ext uri="{FF2B5EF4-FFF2-40B4-BE49-F238E27FC236}">
                <a16:creationId xmlns:a16="http://schemas.microsoft.com/office/drawing/2014/main" id="{F5506D52-247F-47EB-86DC-1FED80C7A201}"/>
              </a:ext>
            </a:extLst>
          </p:cNvPr>
          <p:cNvSpPr>
            <a:spLocks noGrp="1"/>
          </p:cNvSpPr>
          <p:nvPr>
            <p:ph type="dt" sz="half" idx="12"/>
          </p:nvPr>
        </p:nvSpPr>
        <p:spPr/>
        <p:txBody>
          <a:bodyPr/>
          <a:lstStyle/>
          <a:p>
            <a:pPr>
              <a:spcBef>
                <a:spcPct val="0"/>
              </a:spcBef>
              <a:buFontTx/>
              <a:buNone/>
            </a:pPr>
            <a:fld id="{87B5CA54-4AE7-40A9-9641-CA0CD1BF1945}" type="datetime4">
              <a:rPr lang="en-AU" smtClean="0"/>
              <a:t>20 December 2017</a:t>
            </a:fld>
            <a:endParaRPr lang="en-AU"/>
          </a:p>
        </p:txBody>
      </p:sp>
      <p:sp>
        <p:nvSpPr>
          <p:cNvPr id="7" name="Rectangle 6">
            <a:extLst>
              <a:ext uri="{FF2B5EF4-FFF2-40B4-BE49-F238E27FC236}">
                <a16:creationId xmlns:a16="http://schemas.microsoft.com/office/drawing/2014/main" id="{E5CDD895-A8CE-4AC0-B54C-A3C922CF6F32}"/>
              </a:ext>
            </a:extLst>
          </p:cNvPr>
          <p:cNvSpPr/>
          <p:nvPr/>
        </p:nvSpPr>
        <p:spPr>
          <a:xfrm>
            <a:off x="695400" y="2197894"/>
            <a:ext cx="9721080" cy="2308324"/>
          </a:xfrm>
          <a:prstGeom prst="rect">
            <a:avLst/>
          </a:prstGeom>
        </p:spPr>
        <p:txBody>
          <a:bodyPr wrap="square">
            <a:spAutoFit/>
          </a:bodyPr>
          <a:lstStyle/>
          <a:p>
            <a:pPr lvl="0"/>
            <a:r>
              <a:rPr lang="en-US" sz="1800" dirty="0"/>
              <a:t>Bombardier </a:t>
            </a:r>
            <a:r>
              <a:rPr lang="en-US" sz="1800" dirty="0" err="1"/>
              <a:t>ITaaS</a:t>
            </a:r>
            <a:r>
              <a:rPr lang="en-US" sz="1800" dirty="0"/>
              <a:t> Technical Solution: </a:t>
            </a:r>
            <a:r>
              <a:rPr lang="en-US" sz="1800" u="sng" dirty="0">
                <a:hlinkClick r:id="rId2"/>
              </a:rPr>
              <a:t>http://ibmurl.hursley.ibm.com/O7CW</a:t>
            </a:r>
            <a:endParaRPr lang="en-US" sz="1800" dirty="0"/>
          </a:p>
          <a:p>
            <a:pPr lvl="0"/>
            <a:r>
              <a:rPr lang="en-US" sz="1800" dirty="0"/>
              <a:t>Bombardier Solution Overview: </a:t>
            </a:r>
            <a:r>
              <a:rPr lang="en-US" sz="1800" u="sng" dirty="0">
                <a:hlinkClick r:id="rId3"/>
              </a:rPr>
              <a:t>http://ibmurl.hursley.ibm.com/O58H</a:t>
            </a:r>
            <a:endParaRPr lang="en-US" sz="1800" dirty="0"/>
          </a:p>
          <a:p>
            <a:r>
              <a:rPr lang="en-US" sz="1800" dirty="0"/>
              <a:t>Bombardier Use Case: </a:t>
            </a:r>
            <a:r>
              <a:rPr lang="en-US" sz="1800" u="sng" dirty="0">
                <a:hlinkClick r:id="rId4"/>
              </a:rPr>
              <a:t>http://ibmurl.hursley.ibm.com/O7D1</a:t>
            </a:r>
            <a:endParaRPr lang="en-US" sz="1800" u="sng" dirty="0"/>
          </a:p>
          <a:p>
            <a:r>
              <a:rPr lang="en-US" sz="1800" dirty="0"/>
              <a:t>Meijer Editable Journey Map: </a:t>
            </a:r>
            <a:r>
              <a:rPr lang="en-US" sz="1800" u="sng" dirty="0">
                <a:hlinkClick r:id="rId5"/>
              </a:rPr>
              <a:t>http://ibmurl.hursley.ibm.com/O7CV</a:t>
            </a:r>
            <a:endParaRPr lang="en-US" sz="1800" dirty="0"/>
          </a:p>
          <a:p>
            <a:r>
              <a:rPr lang="en-US" sz="1800" dirty="0"/>
              <a:t>GTS Engagement Analytics Community: </a:t>
            </a:r>
            <a:r>
              <a:rPr lang="en-US" sz="1800" dirty="0">
                <a:hlinkClick r:id="rId6"/>
              </a:rPr>
              <a:t>http://ibmurl.hursley.ibm.com/O6Y9</a:t>
            </a:r>
            <a:endParaRPr lang="en-US" sz="1800" dirty="0"/>
          </a:p>
          <a:p>
            <a:r>
              <a:rPr lang="en-US" sz="1800" dirty="0"/>
              <a:t>IBM Services Platform with Watson Wiki: </a:t>
            </a:r>
            <a:r>
              <a:rPr lang="en-US" sz="1800" dirty="0">
                <a:hlinkClick r:id="rId7"/>
              </a:rPr>
              <a:t>http://ibmurl.hursley.ibm.com/O99S</a:t>
            </a:r>
            <a:endParaRPr lang="en-US" sz="1800" dirty="0"/>
          </a:p>
        </p:txBody>
      </p:sp>
    </p:spTree>
    <p:extLst>
      <p:ext uri="{BB962C8B-B14F-4D97-AF65-F5344CB8AC3E}">
        <p14:creationId xmlns:p14="http://schemas.microsoft.com/office/powerpoint/2010/main" val="918220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1"/>
          <p:cNvSpPr>
            <a:spLocks noGrp="1"/>
          </p:cNvSpPr>
          <p:nvPr>
            <p:ph type="ftr" sz="quarter" idx="10"/>
          </p:nvPr>
        </p:nvSpPr>
        <p:spPr/>
        <p:txBody>
          <a:bodyPr/>
          <a:lstStyle/>
          <a:p>
            <a:r>
              <a:rPr lang="en-US"/>
              <a:t>IBM Services Platform with Watson   |   IBM Confidential </a:t>
            </a:r>
            <a:endParaRPr lang="en-AU"/>
          </a:p>
        </p:txBody>
      </p:sp>
      <p:sp>
        <p:nvSpPr>
          <p:cNvPr id="9" name="Slide Number Placeholder 2"/>
          <p:cNvSpPr>
            <a:spLocks noGrp="1"/>
          </p:cNvSpPr>
          <p:nvPr>
            <p:ph type="sldNum" sz="quarter" idx="11"/>
          </p:nvPr>
        </p:nvSpPr>
        <p:spPr/>
        <p:txBody>
          <a:bodyPr/>
          <a:lstStyle/>
          <a:p>
            <a:fld id="{AB8B2623-6F14-4D37-91F2-5626C0213DCE}" type="slidenum">
              <a:rPr lang="en-AU" smtClean="0"/>
              <a:pPr/>
              <a:t>17</a:t>
            </a:fld>
            <a:endParaRPr lang="en-AU"/>
          </a:p>
        </p:txBody>
      </p:sp>
      <p:sp>
        <p:nvSpPr>
          <p:cNvPr id="522246" name="Title 6"/>
          <p:cNvSpPr txBox="1">
            <a:spLocks/>
          </p:cNvSpPr>
          <p:nvPr/>
        </p:nvSpPr>
        <p:spPr bwMode="auto">
          <a:xfrm>
            <a:off x="2135560" y="2455218"/>
            <a:ext cx="37973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defRPr>
                <a:solidFill>
                  <a:schemeClr val="tx1"/>
                </a:solidFill>
                <a:latin typeface="Arial" panose="020B0604020202020204" pitchFamily="34" charset="0"/>
                <a:cs typeface="Arial" panose="020B0604020202020204" pitchFamily="34" charset="0"/>
              </a:defRPr>
            </a:lvl1pPr>
            <a:lvl2pPr marL="742950" indent="-285750">
              <a:spcBef>
                <a:spcPct val="0"/>
              </a:spcBef>
              <a:defRPr>
                <a:solidFill>
                  <a:schemeClr val="tx1"/>
                </a:solidFill>
                <a:latin typeface="Arial" panose="020B0604020202020204" pitchFamily="34" charset="0"/>
                <a:cs typeface="Arial" panose="020B0604020202020204" pitchFamily="34" charset="0"/>
              </a:defRPr>
            </a:lvl2pPr>
            <a:lvl3pPr marL="1143000" indent="-228600">
              <a:spcBef>
                <a:spcPct val="0"/>
              </a:spcBef>
              <a:defRPr>
                <a:solidFill>
                  <a:schemeClr val="tx1"/>
                </a:solidFill>
                <a:latin typeface="Arial" panose="020B0604020202020204" pitchFamily="34" charset="0"/>
                <a:cs typeface="Arial" panose="020B0604020202020204" pitchFamily="34" charset="0"/>
              </a:defRPr>
            </a:lvl3pPr>
            <a:lvl4pPr marL="1600200" indent="-228600">
              <a:spcBef>
                <a:spcPct val="0"/>
              </a:spcBef>
              <a:defRPr>
                <a:solidFill>
                  <a:schemeClr val="tx1"/>
                </a:solidFill>
                <a:latin typeface="Arial" panose="020B0604020202020204" pitchFamily="34" charset="0"/>
                <a:cs typeface="Arial" panose="020B0604020202020204" pitchFamily="34" charset="0"/>
              </a:defRPr>
            </a:lvl4pPr>
            <a:lvl5pPr marL="2057400" indent="-228600">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spcBef>
                <a:spcPct val="40000"/>
              </a:spcBef>
              <a:buFont typeface="Wingdings" panose="05000000000000000000" pitchFamily="2" charset="2"/>
              <a:buNone/>
            </a:pPr>
            <a:r>
              <a:rPr lang="en-US" sz="3200" dirty="0">
                <a:solidFill>
                  <a:schemeClr val="tx2"/>
                </a:solidFill>
                <a:latin typeface="+mn-lt"/>
                <a:ea typeface="MS PGothic" panose="020B0600070205080204" pitchFamily="34" charset="-128"/>
              </a:rPr>
              <a:t>Thank you!</a:t>
            </a:r>
          </a:p>
        </p:txBody>
      </p:sp>
      <p:sp>
        <p:nvSpPr>
          <p:cNvPr id="522247" name="Text Box 4"/>
          <p:cNvSpPr txBox="1">
            <a:spLocks noChangeArrowheads="1"/>
          </p:cNvSpPr>
          <p:nvPr>
            <p:custDataLst>
              <p:tags r:id="rId1"/>
            </p:custDataLst>
          </p:nvPr>
        </p:nvSpPr>
        <p:spPr bwMode="auto">
          <a:xfrm>
            <a:off x="2135560" y="3356918"/>
            <a:ext cx="37973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0"/>
              </a:spcBef>
              <a:defRPr>
                <a:solidFill>
                  <a:schemeClr val="tx1"/>
                </a:solidFill>
                <a:latin typeface="Arial" panose="020B0604020202020204" pitchFamily="34" charset="0"/>
                <a:cs typeface="Arial" panose="020B0604020202020204" pitchFamily="34" charset="0"/>
              </a:defRPr>
            </a:lvl1pPr>
            <a:lvl2pPr marL="742950" indent="-285750">
              <a:spcBef>
                <a:spcPct val="0"/>
              </a:spcBef>
              <a:defRPr>
                <a:solidFill>
                  <a:schemeClr val="tx1"/>
                </a:solidFill>
                <a:latin typeface="Arial" panose="020B0604020202020204" pitchFamily="34" charset="0"/>
                <a:cs typeface="Arial" panose="020B0604020202020204" pitchFamily="34" charset="0"/>
              </a:defRPr>
            </a:lvl2pPr>
            <a:lvl3pPr marL="1143000" indent="-228600">
              <a:spcBef>
                <a:spcPct val="0"/>
              </a:spcBef>
              <a:defRPr>
                <a:solidFill>
                  <a:schemeClr val="tx1"/>
                </a:solidFill>
                <a:latin typeface="Arial" panose="020B0604020202020204" pitchFamily="34" charset="0"/>
                <a:cs typeface="Arial" panose="020B0604020202020204" pitchFamily="34" charset="0"/>
              </a:defRPr>
            </a:lvl3pPr>
            <a:lvl4pPr marL="1600200" indent="-228600">
              <a:spcBef>
                <a:spcPct val="0"/>
              </a:spcBef>
              <a:defRPr>
                <a:solidFill>
                  <a:schemeClr val="tx1"/>
                </a:solidFill>
                <a:latin typeface="Arial" panose="020B0604020202020204" pitchFamily="34" charset="0"/>
                <a:cs typeface="Arial" panose="020B0604020202020204" pitchFamily="34" charset="0"/>
              </a:defRPr>
            </a:lvl4pPr>
            <a:lvl5pPr marL="2057400" indent="-228600">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40000"/>
              </a:spcBef>
              <a:buFont typeface="Wingdings" panose="05000000000000000000" pitchFamily="2" charset="2"/>
              <a:buNone/>
            </a:pPr>
            <a:r>
              <a:rPr lang="en-US" sz="1800" dirty="0">
                <a:latin typeface="+mn-lt"/>
                <a:ea typeface="SimSun" panose="02010600030101010101" pitchFamily="2" charset="-122"/>
              </a:rPr>
              <a:t>For more information, please visit:</a:t>
            </a:r>
          </a:p>
          <a:p>
            <a:pPr algn="ctr">
              <a:spcBef>
                <a:spcPct val="40000"/>
              </a:spcBef>
              <a:buFont typeface="Wingdings" panose="05000000000000000000" pitchFamily="2" charset="2"/>
              <a:buNone/>
            </a:pPr>
            <a:r>
              <a:rPr lang="en-US" sz="1600" dirty="0">
                <a:solidFill>
                  <a:schemeClr val="accent3"/>
                </a:solidFill>
                <a:latin typeface="+mn-lt"/>
                <a:ea typeface="SimSun" panose="02010600030101010101" pitchFamily="2" charset="-122"/>
                <a:hlinkClick r:id="rId4"/>
              </a:rPr>
              <a:t>http://www.ibm.com</a:t>
            </a:r>
            <a:endParaRPr lang="en-US" sz="1600" dirty="0">
              <a:solidFill>
                <a:schemeClr val="accent3"/>
              </a:solidFill>
              <a:latin typeface="+mn-lt"/>
              <a:ea typeface="SimSun" panose="02010600030101010101" pitchFamily="2" charset="-122"/>
            </a:endParaRPr>
          </a:p>
        </p:txBody>
      </p:sp>
      <p:sp>
        <p:nvSpPr>
          <p:cNvPr id="5" name="Date Placeholder 4"/>
          <p:cNvSpPr>
            <a:spLocks noGrp="1"/>
          </p:cNvSpPr>
          <p:nvPr>
            <p:ph type="dt" sz="half" idx="12"/>
          </p:nvPr>
        </p:nvSpPr>
        <p:spPr/>
        <p:txBody>
          <a:bodyPr/>
          <a:lstStyle/>
          <a:p>
            <a:pPr>
              <a:spcBef>
                <a:spcPct val="0"/>
              </a:spcBef>
              <a:buFontTx/>
              <a:buNone/>
            </a:pPr>
            <a:fld id="{81A5E110-8ACA-4D29-B733-B451A01E2F17}" type="datetime4">
              <a:rPr lang="en-AU" smtClean="0"/>
              <a:t>20 December 2017</a:t>
            </a:fld>
            <a:endParaRPr lang="en-AU"/>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8048" y="2073862"/>
            <a:ext cx="3825240" cy="255117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65100" y="6380413"/>
            <a:ext cx="496888" cy="365125"/>
          </a:xfrm>
        </p:spPr>
        <p:txBody>
          <a:bodyPr/>
          <a:lstStyle/>
          <a:p>
            <a:pPr>
              <a:defRPr/>
            </a:pPr>
            <a:fld id="{BB5FEFE1-BF5D-8D4F-B96F-DABF21B1AB07}" type="slidenum">
              <a:rPr lang="en-US" smtClean="0"/>
              <a:pPr>
                <a:defRPr/>
              </a:pPr>
              <a:t>2</a:t>
            </a:fld>
            <a:endParaRPr lang="en-US"/>
          </a:p>
        </p:txBody>
      </p:sp>
      <p:sp>
        <p:nvSpPr>
          <p:cNvPr id="7" name="Title 1"/>
          <p:cNvSpPr>
            <a:spLocks noGrp="1"/>
          </p:cNvSpPr>
          <p:nvPr>
            <p:ph type="title"/>
          </p:nvPr>
        </p:nvSpPr>
        <p:spPr>
          <a:xfrm>
            <a:off x="247122" y="349205"/>
            <a:ext cx="10513621" cy="838200"/>
          </a:xfrm>
        </p:spPr>
        <p:txBody>
          <a:bodyPr/>
          <a:lstStyle/>
          <a:p>
            <a:r>
              <a:rPr lang="en-US" sz="2800" dirty="0"/>
              <a:t>Bombardier Engagement</a:t>
            </a:r>
            <a:endParaRPr lang="en-AU" sz="2800" b="1" i="1" dirty="0">
              <a:solidFill>
                <a:schemeClr val="accent1">
                  <a:lumMod val="60000"/>
                  <a:lumOff val="40000"/>
                </a:schemeClr>
              </a:solidFill>
            </a:endParaRPr>
          </a:p>
        </p:txBody>
      </p:sp>
      <p:sp>
        <p:nvSpPr>
          <p:cNvPr id="22" name="TextBox 21"/>
          <p:cNvSpPr txBox="1"/>
          <p:nvPr/>
        </p:nvSpPr>
        <p:spPr>
          <a:xfrm>
            <a:off x="5753628" y="1216675"/>
            <a:ext cx="4602629" cy="1449769"/>
          </a:xfrm>
          <a:prstGeom prst="rect">
            <a:avLst/>
          </a:prstGeom>
          <a:noFill/>
          <a:ln w="6350">
            <a:noFill/>
            <a:prstDash val="dashDot"/>
          </a:ln>
        </p:spPr>
        <p:txBody>
          <a:bodyPr/>
          <a:lstStyle/>
          <a:p>
            <a:pPr defTabSz="457200" fontAlgn="auto">
              <a:lnSpc>
                <a:spcPct val="105000"/>
              </a:lnSpc>
              <a:spcBef>
                <a:spcPts val="0"/>
              </a:spcBef>
              <a:spcAft>
                <a:spcPts val="0"/>
              </a:spcAft>
            </a:pPr>
            <a:r>
              <a:rPr lang="en-US" b="0" dirty="0">
                <a:solidFill>
                  <a:schemeClr val="tx2"/>
                </a:solidFill>
                <a:latin typeface="Arial"/>
              </a:rPr>
              <a:t>Client Value and Business Impact</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n-US" altLang="en-US" sz="1050" b="0" dirty="0">
                <a:solidFill>
                  <a:srgbClr val="000000"/>
                </a:solidFill>
                <a:latin typeface="Arial"/>
              </a:rPr>
              <a:t>Program and savings “staircase” to deliver USD $504M savings  in 5 years from total Bombardier IT budget (across entire program)</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n-US" altLang="en-US" sz="1050" b="0" dirty="0">
                <a:solidFill>
                  <a:srgbClr val="000000"/>
                </a:solidFill>
                <a:latin typeface="Arial"/>
              </a:rPr>
              <a:t>Flexibility to grow IT with business fluctuations.</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n-US" altLang="en-US" sz="1050" b="0" dirty="0">
                <a:solidFill>
                  <a:srgbClr val="000000"/>
                </a:solidFill>
                <a:latin typeface="Arial"/>
              </a:rPr>
              <a:t>Modernize Business applications and improve user experience</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n-US" altLang="en-US" sz="1050" b="0" dirty="0">
                <a:solidFill>
                  <a:srgbClr val="000000"/>
                </a:solidFill>
                <a:latin typeface="Arial"/>
              </a:rPr>
              <a:t>Transformation to a predominantly </a:t>
            </a:r>
            <a:r>
              <a:rPr lang="en-US" altLang="en-US" sz="1050" b="0" dirty="0" err="1">
                <a:solidFill>
                  <a:srgbClr val="000000"/>
                </a:solidFill>
                <a:latin typeface="Arial"/>
              </a:rPr>
              <a:t>aaS</a:t>
            </a:r>
            <a:r>
              <a:rPr lang="en-US" altLang="en-US" sz="1050" b="0" dirty="0">
                <a:solidFill>
                  <a:srgbClr val="000000"/>
                </a:solidFill>
                <a:latin typeface="Arial"/>
              </a:rPr>
              <a:t> financial and delivery model over 2-3 years to reduce business risk</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n-US" altLang="en-US" sz="1050" b="0" dirty="0">
                <a:solidFill>
                  <a:srgbClr val="000000"/>
                </a:solidFill>
                <a:latin typeface="Arial"/>
              </a:rPr>
              <a:t>Integrate IT organization between BA and BT to one global  IT org.</a:t>
            </a:r>
          </a:p>
        </p:txBody>
      </p:sp>
      <p:sp>
        <p:nvSpPr>
          <p:cNvPr id="23" name="TextBox 9"/>
          <p:cNvSpPr txBox="1">
            <a:spLocks noChangeArrowheads="1"/>
          </p:cNvSpPr>
          <p:nvPr/>
        </p:nvSpPr>
        <p:spPr bwMode="auto">
          <a:xfrm>
            <a:off x="188273" y="885466"/>
            <a:ext cx="4137025" cy="341632"/>
          </a:xfrm>
          <a:prstGeom prst="rect">
            <a:avLst/>
          </a:prstGeom>
          <a:noFill/>
          <a:ln w="6350">
            <a:noFill/>
            <a:prstDash val="dashDot"/>
            <a:miter lim="800000"/>
            <a:headEnd/>
            <a:tailEnd/>
          </a:ln>
        </p:spPr>
        <p:txBody>
          <a:bodyPr>
            <a:spAutoFit/>
          </a:bodyPr>
          <a:lstStyle/>
          <a:p>
            <a:pPr defTabSz="457200" fontAlgn="auto">
              <a:lnSpc>
                <a:spcPct val="90000"/>
              </a:lnSpc>
              <a:spcBef>
                <a:spcPts val="0"/>
              </a:spcBef>
              <a:spcAft>
                <a:spcPts val="0"/>
              </a:spcAft>
            </a:pPr>
            <a:r>
              <a:rPr lang="en-AU" sz="1800" b="0" dirty="0">
                <a:solidFill>
                  <a:schemeClr val="accent1"/>
                </a:solidFill>
                <a:latin typeface="Arial"/>
              </a:rPr>
              <a:t>Client, Challenge and Solution</a:t>
            </a:r>
          </a:p>
        </p:txBody>
      </p:sp>
      <p:sp>
        <p:nvSpPr>
          <p:cNvPr id="24" name="TextBox 10"/>
          <p:cNvSpPr txBox="1">
            <a:spLocks noChangeArrowheads="1"/>
          </p:cNvSpPr>
          <p:nvPr/>
        </p:nvSpPr>
        <p:spPr bwMode="auto">
          <a:xfrm>
            <a:off x="5689890" y="896496"/>
            <a:ext cx="4004501" cy="341632"/>
          </a:xfrm>
          <a:prstGeom prst="rect">
            <a:avLst/>
          </a:prstGeom>
          <a:noFill/>
          <a:ln w="6350">
            <a:noFill/>
            <a:prstDash val="dashDot"/>
            <a:miter lim="800000"/>
            <a:headEnd/>
            <a:tailEnd/>
          </a:ln>
        </p:spPr>
        <p:txBody>
          <a:bodyPr wrap="square">
            <a:spAutoFit/>
          </a:bodyPr>
          <a:lstStyle/>
          <a:p>
            <a:pPr defTabSz="457200" fontAlgn="auto">
              <a:lnSpc>
                <a:spcPct val="90000"/>
              </a:lnSpc>
              <a:spcBef>
                <a:spcPts val="0"/>
              </a:spcBef>
              <a:spcAft>
                <a:spcPts val="0"/>
              </a:spcAft>
            </a:pPr>
            <a:r>
              <a:rPr lang="en-AU" sz="1800" b="0" dirty="0">
                <a:solidFill>
                  <a:schemeClr val="accent1"/>
                </a:solidFill>
                <a:latin typeface="Arial"/>
              </a:rPr>
              <a:t>Impact and Lessons Learned</a:t>
            </a:r>
          </a:p>
        </p:txBody>
      </p:sp>
      <p:sp>
        <p:nvSpPr>
          <p:cNvPr id="25" name="TextBox 12"/>
          <p:cNvSpPr txBox="1">
            <a:spLocks noChangeArrowheads="1"/>
          </p:cNvSpPr>
          <p:nvPr/>
        </p:nvSpPr>
        <p:spPr bwMode="auto">
          <a:xfrm>
            <a:off x="236713" y="1216640"/>
            <a:ext cx="5643085" cy="1836886"/>
          </a:xfrm>
          <a:prstGeom prst="rect">
            <a:avLst/>
          </a:prstGeom>
          <a:noFill/>
          <a:ln w="6350">
            <a:noFill/>
            <a:prstDash val="dashDot"/>
            <a:miter lim="800000"/>
            <a:headEnd/>
            <a:tailEnd/>
          </a:ln>
        </p:spPr>
        <p:txBody>
          <a:bodyPr/>
          <a:lstStyle/>
          <a:p>
            <a:pPr defTabSz="457200" fontAlgn="auto">
              <a:spcBef>
                <a:spcPts val="0"/>
              </a:spcBef>
              <a:spcAft>
                <a:spcPts val="0"/>
              </a:spcAft>
            </a:pPr>
            <a:r>
              <a:rPr lang="en-US" b="0" dirty="0">
                <a:solidFill>
                  <a:schemeClr val="tx2"/>
                </a:solidFill>
                <a:latin typeface="Arial"/>
              </a:rPr>
              <a:t>Client Background and Challenge</a:t>
            </a:r>
          </a:p>
          <a:p>
            <a:pPr marL="266700" indent="-180975" defTabSz="457200" fontAlgn="auto">
              <a:spcBef>
                <a:spcPts val="0"/>
              </a:spcBef>
              <a:spcAft>
                <a:spcPts val="0"/>
              </a:spcAft>
              <a:buClr>
                <a:schemeClr val="accent1"/>
              </a:buClr>
              <a:buFont typeface="Arial" panose="020B0604020202020204" pitchFamily="34" charset="0"/>
              <a:buChar char="•"/>
            </a:pPr>
            <a:r>
              <a:rPr lang="en-US" sz="1050" b="0" dirty="0">
                <a:solidFill>
                  <a:srgbClr val="000000"/>
                </a:solidFill>
                <a:latin typeface="Arial"/>
              </a:rPr>
              <a:t>Bombardier Inc. is engaged in design, development, manufacturing and marketing activities in transportation and aerospace. Bombardier operates two major divisions, Bombardier Aerospace (BA) in Montreal and Bombardier Transport (BT) in Berlin.  Bombardier is seeking to increase the value IT brings to the business while sustainably lowering IT spend.  Through improvements in the delivery model for both BA and BT, Bombardier is seeking:</a:t>
            </a:r>
          </a:p>
          <a:p>
            <a:pPr marL="723900" lvl="1" indent="-180975" defTabSz="457200" fontAlgn="auto">
              <a:spcBef>
                <a:spcPts val="0"/>
              </a:spcBef>
              <a:spcAft>
                <a:spcPts val="0"/>
              </a:spcAft>
              <a:buClr>
                <a:schemeClr val="accent1"/>
              </a:buClr>
              <a:buFont typeface="Arial" panose="020B0604020202020204" pitchFamily="34" charset="0"/>
              <a:buChar char="•"/>
            </a:pPr>
            <a:r>
              <a:rPr lang="en-US" sz="1050" b="0" dirty="0">
                <a:solidFill>
                  <a:srgbClr val="000000"/>
                </a:solidFill>
                <a:latin typeface="Arial"/>
              </a:rPr>
              <a:t>Synergies and shared services between BA and BT divisions</a:t>
            </a:r>
          </a:p>
          <a:p>
            <a:pPr marL="723900" lvl="1" indent="-180975" defTabSz="457200" fontAlgn="auto">
              <a:spcBef>
                <a:spcPts val="0"/>
              </a:spcBef>
              <a:spcAft>
                <a:spcPts val="0"/>
              </a:spcAft>
              <a:buClr>
                <a:schemeClr val="accent1"/>
              </a:buClr>
              <a:buFont typeface="Arial" panose="020B0604020202020204" pitchFamily="34" charset="0"/>
              <a:buChar char="•"/>
            </a:pPr>
            <a:r>
              <a:rPr lang="en-US" sz="1050" b="0" dirty="0">
                <a:solidFill>
                  <a:srgbClr val="000000"/>
                </a:solidFill>
                <a:latin typeface="Arial"/>
              </a:rPr>
              <a:t>Potential sources of value and cost advantage from third parties.</a:t>
            </a:r>
          </a:p>
        </p:txBody>
      </p:sp>
      <p:sp>
        <p:nvSpPr>
          <p:cNvPr id="26" name="TextBox 10"/>
          <p:cNvSpPr txBox="1">
            <a:spLocks noChangeArrowheads="1"/>
          </p:cNvSpPr>
          <p:nvPr/>
        </p:nvSpPr>
        <p:spPr bwMode="auto">
          <a:xfrm>
            <a:off x="236712" y="2854237"/>
            <a:ext cx="5479610" cy="1968021"/>
          </a:xfrm>
          <a:prstGeom prst="rect">
            <a:avLst/>
          </a:prstGeom>
          <a:noFill/>
          <a:ln w="6350">
            <a:noFill/>
            <a:prstDash val="dashDot"/>
            <a:miter lim="800000"/>
            <a:headEnd/>
            <a:tailEnd/>
          </a:ln>
        </p:spPr>
        <p:txBody>
          <a:bodyPr/>
          <a:lstStyle/>
          <a:p>
            <a:pPr defTabSz="457200" fontAlgn="auto">
              <a:lnSpc>
                <a:spcPct val="105000"/>
              </a:lnSpc>
              <a:spcBef>
                <a:spcPts val="0"/>
              </a:spcBef>
              <a:spcAft>
                <a:spcPts val="0"/>
              </a:spcAft>
            </a:pPr>
            <a:r>
              <a:rPr lang="en-US" b="0" dirty="0">
                <a:solidFill>
                  <a:schemeClr val="tx2"/>
                </a:solidFill>
                <a:latin typeface="Arial"/>
              </a:rPr>
              <a:t>Enterprise Transformation Solution</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n-US" sz="1050" b="0" dirty="0">
                <a:solidFill>
                  <a:srgbClr val="000000"/>
                </a:solidFill>
                <a:latin typeface="Arial"/>
              </a:rPr>
              <a:t>Building  shared </a:t>
            </a:r>
            <a:r>
              <a:rPr lang="en-US" sz="1050" b="0" dirty="0" err="1">
                <a:solidFill>
                  <a:srgbClr val="000000"/>
                </a:solidFill>
                <a:latin typeface="Arial"/>
              </a:rPr>
              <a:t>ITaaS</a:t>
            </a:r>
            <a:r>
              <a:rPr lang="en-US" sz="1050" b="0" dirty="0">
                <a:solidFill>
                  <a:srgbClr val="000000"/>
                </a:solidFill>
                <a:latin typeface="Arial"/>
              </a:rPr>
              <a:t> hub in </a:t>
            </a:r>
            <a:r>
              <a:rPr lang="en-US" sz="1050" b="0" dirty="0" err="1">
                <a:solidFill>
                  <a:srgbClr val="000000"/>
                </a:solidFill>
                <a:latin typeface="Arial"/>
              </a:rPr>
              <a:t>Softlayer</a:t>
            </a:r>
            <a:r>
              <a:rPr lang="en-US" sz="1050" b="0" dirty="0">
                <a:solidFill>
                  <a:srgbClr val="000000"/>
                </a:solidFill>
                <a:latin typeface="Arial"/>
              </a:rPr>
              <a:t>  (LON &amp; DAL) that includes IBM Cloud Broker, </a:t>
            </a:r>
            <a:r>
              <a:rPr lang="en-US" sz="1050" b="0" dirty="0" err="1">
                <a:solidFill>
                  <a:srgbClr val="000000"/>
                </a:solidFill>
                <a:latin typeface="Arial"/>
              </a:rPr>
              <a:t>ServiceNow</a:t>
            </a:r>
            <a:r>
              <a:rPr lang="en-US" sz="1050" b="0" dirty="0">
                <a:solidFill>
                  <a:srgbClr val="000000"/>
                </a:solidFill>
                <a:latin typeface="Arial"/>
              </a:rPr>
              <a:t>, orchestration with </a:t>
            </a:r>
            <a:r>
              <a:rPr lang="en-US" sz="1050" b="0" dirty="0" err="1">
                <a:solidFill>
                  <a:srgbClr val="000000"/>
                </a:solidFill>
                <a:latin typeface="Arial"/>
              </a:rPr>
              <a:t>Vrealize</a:t>
            </a:r>
            <a:r>
              <a:rPr lang="en-US" sz="1050" b="0" dirty="0">
                <a:solidFill>
                  <a:srgbClr val="000000"/>
                </a:solidFill>
                <a:latin typeface="Arial"/>
              </a:rPr>
              <a:t> suite, and </a:t>
            </a:r>
            <a:r>
              <a:rPr lang="en-US" sz="1050" b="0" dirty="0" err="1">
                <a:solidFill>
                  <a:srgbClr val="000000"/>
                </a:solidFill>
                <a:latin typeface="Arial"/>
              </a:rPr>
              <a:t>Cirba</a:t>
            </a:r>
            <a:r>
              <a:rPr lang="en-US" sz="1050" b="0" dirty="0">
                <a:solidFill>
                  <a:srgbClr val="000000"/>
                </a:solidFill>
                <a:latin typeface="Arial"/>
              </a:rPr>
              <a:t> </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n-US" sz="1050" b="0" dirty="0">
                <a:solidFill>
                  <a:srgbClr val="000000"/>
                </a:solidFill>
                <a:latin typeface="Arial"/>
              </a:rPr>
              <a:t>Create 3 (possibly a 4th in Frankfort) regional </a:t>
            </a:r>
            <a:r>
              <a:rPr lang="en-US" sz="1050" b="0" dirty="0" err="1">
                <a:solidFill>
                  <a:srgbClr val="000000"/>
                </a:solidFill>
                <a:latin typeface="Arial"/>
              </a:rPr>
              <a:t>Softlayer</a:t>
            </a:r>
            <a:r>
              <a:rPr lang="en-US" sz="1050" b="0" dirty="0">
                <a:solidFill>
                  <a:srgbClr val="000000"/>
                </a:solidFill>
                <a:latin typeface="Arial"/>
              </a:rPr>
              <a:t>  spokes (Paris, Dallas, Montreal).  </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n-US" sz="1050" b="0" dirty="0">
                <a:solidFill>
                  <a:srgbClr val="000000"/>
                </a:solidFill>
                <a:latin typeface="Arial"/>
              </a:rPr>
              <a:t>Create private cloud for two existing client DC’s, Montreal  (</a:t>
            </a:r>
            <a:r>
              <a:rPr lang="en-US" sz="1050" b="0" dirty="0" err="1">
                <a:solidFill>
                  <a:srgbClr val="000000"/>
                </a:solidFill>
                <a:latin typeface="Arial"/>
              </a:rPr>
              <a:t>Viger</a:t>
            </a:r>
            <a:r>
              <a:rPr lang="en-US" sz="1050" b="0" dirty="0">
                <a:solidFill>
                  <a:srgbClr val="000000"/>
                </a:solidFill>
                <a:latin typeface="Arial"/>
              </a:rPr>
              <a:t> BA) and Frankfort (BT).  Manage remaining legacy as is.</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n-US" sz="1050" b="0" dirty="0">
                <a:solidFill>
                  <a:srgbClr val="000000"/>
                </a:solidFill>
                <a:latin typeface="Arial"/>
              </a:rPr>
              <a:t>Provide link to 3rd party clouds (AWS and Azure).</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n-US" sz="1050" b="0" dirty="0">
                <a:solidFill>
                  <a:srgbClr val="000000"/>
                </a:solidFill>
                <a:latin typeface="Arial"/>
              </a:rPr>
              <a:t>Perform Application Rationalization , Migration, and Modernization across BA and BT to modernize apps, reduce redundant applications and infrastructure , and migrate workloads to </a:t>
            </a:r>
            <a:r>
              <a:rPr lang="en-US" sz="1050" b="0" dirty="0" err="1">
                <a:solidFill>
                  <a:srgbClr val="000000"/>
                </a:solidFill>
                <a:latin typeface="Arial"/>
              </a:rPr>
              <a:t>Softlayer</a:t>
            </a:r>
            <a:r>
              <a:rPr lang="en-US" sz="1050" b="0" dirty="0">
                <a:solidFill>
                  <a:srgbClr val="000000"/>
                </a:solidFill>
                <a:latin typeface="Arial"/>
              </a:rPr>
              <a:t> cloud.</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n-US" sz="1050" b="0" dirty="0">
                <a:solidFill>
                  <a:srgbClr val="000000"/>
                </a:solidFill>
                <a:latin typeface="Arial"/>
              </a:rPr>
              <a:t>Provide Remote Office as a Service (</a:t>
            </a:r>
            <a:r>
              <a:rPr lang="en-US" sz="1050" b="0" dirty="0" err="1">
                <a:solidFill>
                  <a:srgbClr val="000000"/>
                </a:solidFill>
                <a:latin typeface="Arial"/>
              </a:rPr>
              <a:t>ROaaS</a:t>
            </a:r>
            <a:r>
              <a:rPr lang="en-US" sz="1050" b="0" dirty="0">
                <a:solidFill>
                  <a:srgbClr val="000000"/>
                </a:solidFill>
                <a:latin typeface="Arial"/>
              </a:rPr>
              <a:t>) using converged systems</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n-US" sz="1050" b="0" dirty="0">
                <a:solidFill>
                  <a:srgbClr val="000000"/>
                </a:solidFill>
                <a:latin typeface="Arial"/>
              </a:rPr>
              <a:t>Perform this transformation to </a:t>
            </a:r>
            <a:r>
              <a:rPr lang="en-US" sz="1050" b="0" dirty="0" err="1">
                <a:solidFill>
                  <a:srgbClr val="000000"/>
                </a:solidFill>
                <a:latin typeface="Arial"/>
              </a:rPr>
              <a:t>ITaaS</a:t>
            </a:r>
            <a:r>
              <a:rPr lang="en-US" sz="1050" b="0" dirty="0">
                <a:solidFill>
                  <a:srgbClr val="000000"/>
                </a:solidFill>
                <a:latin typeface="Arial"/>
              </a:rPr>
              <a:t> in 3 phases over 2 years.</a:t>
            </a:r>
          </a:p>
          <a:p>
            <a:pPr marL="723900" lvl="1" indent="-180975" defTabSz="457200" fontAlgn="auto">
              <a:lnSpc>
                <a:spcPct val="105000"/>
              </a:lnSpc>
              <a:spcBef>
                <a:spcPts val="0"/>
              </a:spcBef>
              <a:spcAft>
                <a:spcPts val="0"/>
              </a:spcAft>
              <a:buClr>
                <a:schemeClr val="accent1"/>
              </a:buClr>
              <a:buFont typeface="Arial" panose="020B0604020202020204" pitchFamily="34" charset="0"/>
              <a:buChar char="•"/>
            </a:pPr>
            <a:endParaRPr lang="en-US" sz="1050" b="0" dirty="0">
              <a:solidFill>
                <a:srgbClr val="000000"/>
              </a:solidFill>
              <a:latin typeface="Arial"/>
            </a:endParaRPr>
          </a:p>
          <a:p>
            <a:pPr marL="723900" lvl="1" indent="-180975" defTabSz="457200" fontAlgn="auto">
              <a:lnSpc>
                <a:spcPct val="105000"/>
              </a:lnSpc>
              <a:spcBef>
                <a:spcPts val="0"/>
              </a:spcBef>
              <a:spcAft>
                <a:spcPts val="0"/>
              </a:spcAft>
              <a:buClr>
                <a:schemeClr val="accent1"/>
              </a:buClr>
              <a:buFont typeface="Arial" panose="020B0604020202020204" pitchFamily="34" charset="0"/>
              <a:buChar char="•"/>
            </a:pPr>
            <a:endParaRPr lang="en-US" sz="1050" b="0" dirty="0">
              <a:solidFill>
                <a:srgbClr val="000000"/>
              </a:solidFill>
              <a:latin typeface="Arial"/>
            </a:endParaRP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endParaRPr lang="en-US" sz="1050" b="0" dirty="0">
              <a:solidFill>
                <a:srgbClr val="000000"/>
              </a:solidFill>
              <a:latin typeface="Arial"/>
            </a:endParaRPr>
          </a:p>
        </p:txBody>
      </p:sp>
      <p:sp>
        <p:nvSpPr>
          <p:cNvPr id="27" name="TextBox 26"/>
          <p:cNvSpPr txBox="1"/>
          <p:nvPr/>
        </p:nvSpPr>
        <p:spPr>
          <a:xfrm>
            <a:off x="5751564" y="2994520"/>
            <a:ext cx="6010944" cy="1058862"/>
          </a:xfrm>
          <a:prstGeom prst="rect">
            <a:avLst/>
          </a:prstGeom>
          <a:noFill/>
          <a:ln w="6350">
            <a:noFill/>
            <a:prstDash val="dashDot"/>
          </a:ln>
        </p:spPr>
        <p:txBody>
          <a:bodyPr/>
          <a:lstStyle/>
          <a:p>
            <a:pPr defTabSz="457200" fontAlgn="auto">
              <a:lnSpc>
                <a:spcPct val="105000"/>
              </a:lnSpc>
              <a:spcBef>
                <a:spcPts val="0"/>
              </a:spcBef>
              <a:spcAft>
                <a:spcPts val="0"/>
              </a:spcAft>
            </a:pPr>
            <a:r>
              <a:rPr lang="en-US" b="0" dirty="0">
                <a:solidFill>
                  <a:schemeClr val="tx2"/>
                </a:solidFill>
                <a:latin typeface="Arial"/>
              </a:rPr>
              <a:t>IBM Value and Business Impact</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n-US" sz="1050" b="0" dirty="0">
                <a:solidFill>
                  <a:srgbClr val="000000"/>
                </a:solidFill>
                <a:latin typeface="Arial"/>
              </a:rPr>
              <a:t>$1B CAD TCV signing ($700M US), AMS for App rationalization and migration, Infrastructure Services (compute, storage, network), </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n-US" sz="1050" b="0" dirty="0">
                <a:solidFill>
                  <a:srgbClr val="000000"/>
                </a:solidFill>
                <a:latin typeface="Arial"/>
              </a:rPr>
              <a:t>First deal in Canada to leverage </a:t>
            </a:r>
            <a:r>
              <a:rPr lang="en-US" sz="1050" b="0" dirty="0" err="1">
                <a:solidFill>
                  <a:srgbClr val="000000"/>
                </a:solidFill>
                <a:latin typeface="Arial"/>
              </a:rPr>
              <a:t>ITaaS</a:t>
            </a:r>
            <a:r>
              <a:rPr lang="en-US" sz="1050" b="0" dirty="0">
                <a:solidFill>
                  <a:srgbClr val="000000"/>
                </a:solidFill>
                <a:latin typeface="Arial"/>
              </a:rPr>
              <a:t> on large scale.  Can leverage for future deals if successful, both for </a:t>
            </a:r>
            <a:r>
              <a:rPr lang="en-US" sz="1050" b="0" dirty="0" err="1">
                <a:solidFill>
                  <a:srgbClr val="000000"/>
                </a:solidFill>
                <a:latin typeface="Arial"/>
              </a:rPr>
              <a:t>GTSaaS</a:t>
            </a:r>
            <a:r>
              <a:rPr lang="en-US" sz="1050" b="0" dirty="0">
                <a:solidFill>
                  <a:srgbClr val="000000"/>
                </a:solidFill>
                <a:latin typeface="Arial"/>
              </a:rPr>
              <a:t> and </a:t>
            </a:r>
            <a:r>
              <a:rPr lang="en-US" sz="1050" b="0" dirty="0" err="1">
                <a:solidFill>
                  <a:srgbClr val="000000"/>
                </a:solidFill>
                <a:latin typeface="Arial"/>
              </a:rPr>
              <a:t>ITaaS</a:t>
            </a:r>
            <a:r>
              <a:rPr lang="en-US" sz="1050" b="0" dirty="0">
                <a:solidFill>
                  <a:srgbClr val="000000"/>
                </a:solidFill>
                <a:latin typeface="Arial"/>
              </a:rPr>
              <a:t> references</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n-US" sz="1050" b="0" dirty="0">
                <a:solidFill>
                  <a:srgbClr val="000000"/>
                </a:solidFill>
                <a:latin typeface="Arial"/>
              </a:rPr>
              <a:t>GBS opportunity to expand cloud migration and portfolio transformation</a:t>
            </a:r>
          </a:p>
        </p:txBody>
      </p:sp>
      <p:sp>
        <p:nvSpPr>
          <p:cNvPr id="28" name="TextBox 27"/>
          <p:cNvSpPr txBox="1"/>
          <p:nvPr/>
        </p:nvSpPr>
        <p:spPr>
          <a:xfrm>
            <a:off x="5697753" y="4201610"/>
            <a:ext cx="6105317" cy="2077507"/>
          </a:xfrm>
          <a:prstGeom prst="rect">
            <a:avLst/>
          </a:prstGeom>
          <a:noFill/>
          <a:ln w="6350">
            <a:noFill/>
            <a:prstDash val="dashDot"/>
          </a:ln>
        </p:spPr>
        <p:txBody>
          <a:bodyPr/>
          <a:lstStyle/>
          <a:p>
            <a:pPr marL="266700" indent="-180975" defTabSz="457200" fontAlgn="auto">
              <a:lnSpc>
                <a:spcPct val="105000"/>
              </a:lnSpc>
              <a:spcBef>
                <a:spcPts val="0"/>
              </a:spcBef>
              <a:spcAft>
                <a:spcPts val="0"/>
              </a:spcAft>
            </a:pPr>
            <a:r>
              <a:rPr lang="en-US" b="0" dirty="0">
                <a:solidFill>
                  <a:schemeClr val="tx2"/>
                </a:solidFill>
                <a:latin typeface="Arial"/>
              </a:rPr>
              <a:t>Lessons Learned (what worked what didn’t)</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n-US" sz="1050" b="0" dirty="0">
                <a:solidFill>
                  <a:srgbClr val="000000"/>
                </a:solidFill>
                <a:latin typeface="Arial"/>
              </a:rPr>
              <a:t>(+) EITA Advisor brought </a:t>
            </a:r>
            <a:r>
              <a:rPr lang="en-US" sz="1050" b="0" dirty="0" err="1">
                <a:solidFill>
                  <a:srgbClr val="000000"/>
                </a:solidFill>
                <a:latin typeface="Arial"/>
              </a:rPr>
              <a:t>ITaaS</a:t>
            </a:r>
            <a:r>
              <a:rPr lang="en-US" sz="1050" b="0" dirty="0">
                <a:solidFill>
                  <a:srgbClr val="000000"/>
                </a:solidFill>
                <a:latin typeface="Arial"/>
              </a:rPr>
              <a:t> leadership to deal team early in the process.  EITA should be involved prior to RFI if possible.</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n-US" sz="1050" b="0" dirty="0">
                <a:solidFill>
                  <a:srgbClr val="000000"/>
                </a:solidFill>
                <a:latin typeface="Arial"/>
              </a:rPr>
              <a:t>(+) Successful service delivery with IBM at BA on large global projects increased client trust that we can deliver</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n-US" sz="1050" b="0" dirty="0">
                <a:solidFill>
                  <a:srgbClr val="000000"/>
                </a:solidFill>
                <a:latin typeface="Arial"/>
              </a:rPr>
              <a:t>(+) Accelerating clients existing Cloud strategy and enhanced it vs full rip and replace</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n-US" sz="1050" b="0" dirty="0">
                <a:solidFill>
                  <a:srgbClr val="000000"/>
                </a:solidFill>
                <a:latin typeface="Arial"/>
              </a:rPr>
              <a:t>(-) GBS and GTS working separately for most of the engagement with lack of single leader across both</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n-US" sz="1050" b="0" dirty="0">
                <a:solidFill>
                  <a:srgbClr val="000000"/>
                </a:solidFill>
                <a:latin typeface="Arial"/>
              </a:rPr>
              <a:t>(-) Short time to turn around solution after DD.  Client felt we did not adequately leverage the data they provided.</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n-US" sz="1050" b="0" dirty="0">
                <a:solidFill>
                  <a:srgbClr val="000000"/>
                </a:solidFill>
                <a:latin typeface="Arial"/>
              </a:rPr>
              <a:t>(-) Significant number of IBM staff often caused a lack of cohesive work plan</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n-US" sz="1050" b="0" dirty="0">
                <a:solidFill>
                  <a:srgbClr val="000000"/>
                </a:solidFill>
                <a:latin typeface="Arial"/>
              </a:rPr>
              <a:t>(+) Team members crossed roles where they had unique skills to get work done</a:t>
            </a:r>
          </a:p>
          <a:p>
            <a:pPr marL="171450" indent="-171450" defTabSz="457200" fontAlgn="auto">
              <a:lnSpc>
                <a:spcPct val="105000"/>
              </a:lnSpc>
              <a:spcBef>
                <a:spcPts val="0"/>
              </a:spcBef>
              <a:spcAft>
                <a:spcPts val="0"/>
              </a:spcAft>
              <a:buClr>
                <a:schemeClr val="accent1"/>
              </a:buClr>
            </a:pPr>
            <a:endParaRPr lang="en-US" sz="1050" b="0" dirty="0">
              <a:solidFill>
                <a:srgbClr val="000000"/>
              </a:solidFill>
              <a:latin typeface="Arial"/>
            </a:endParaRPr>
          </a:p>
        </p:txBody>
      </p:sp>
      <p:sp>
        <p:nvSpPr>
          <p:cNvPr id="30" name="TextBox 19"/>
          <p:cNvSpPr txBox="1">
            <a:spLocks noChangeArrowheads="1"/>
          </p:cNvSpPr>
          <p:nvPr/>
        </p:nvSpPr>
        <p:spPr bwMode="auto">
          <a:xfrm>
            <a:off x="9345296" y="146408"/>
            <a:ext cx="17123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r>
              <a:rPr lang="pt-BR" altLang="en-US" sz="1600" b="1" dirty="0"/>
              <a:t>Signed Q2/2017</a:t>
            </a:r>
          </a:p>
        </p:txBody>
      </p:sp>
      <p:sp>
        <p:nvSpPr>
          <p:cNvPr id="35" name="TextBox 10"/>
          <p:cNvSpPr txBox="1">
            <a:spLocks noChangeArrowheads="1"/>
          </p:cNvSpPr>
          <p:nvPr/>
        </p:nvSpPr>
        <p:spPr bwMode="auto">
          <a:xfrm>
            <a:off x="274018" y="5277007"/>
            <a:ext cx="5479610" cy="825984"/>
          </a:xfrm>
          <a:prstGeom prst="rect">
            <a:avLst/>
          </a:prstGeom>
          <a:noFill/>
          <a:ln w="6350">
            <a:noFill/>
            <a:prstDash val="dashDot"/>
            <a:miter lim="800000"/>
            <a:headEnd/>
            <a:tailEnd/>
          </a:ln>
        </p:spPr>
        <p:txBody>
          <a:bodyPr/>
          <a:lstStyle/>
          <a:p>
            <a:pPr defTabSz="457200" fontAlgn="auto">
              <a:lnSpc>
                <a:spcPct val="105000"/>
              </a:lnSpc>
              <a:spcBef>
                <a:spcPts val="0"/>
              </a:spcBef>
              <a:spcAft>
                <a:spcPts val="0"/>
              </a:spcAft>
            </a:pPr>
            <a:r>
              <a:rPr lang="en-US" b="0" dirty="0">
                <a:solidFill>
                  <a:schemeClr val="tx2"/>
                </a:solidFill>
                <a:latin typeface="Arial"/>
              </a:rPr>
              <a:t>Reused Offerings and Assets</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s-ES" sz="1050" b="0" dirty="0">
                <a:solidFill>
                  <a:srgbClr val="000000"/>
                </a:solidFill>
                <a:latin typeface="Arial"/>
              </a:rPr>
              <a:t>Enterprise IT </a:t>
            </a:r>
            <a:r>
              <a:rPr lang="es-ES" sz="1050" b="0" dirty="0" err="1">
                <a:solidFill>
                  <a:srgbClr val="000000"/>
                </a:solidFill>
                <a:latin typeface="Arial"/>
              </a:rPr>
              <a:t>Advisor</a:t>
            </a:r>
            <a:r>
              <a:rPr lang="es-ES" sz="1050" b="0" dirty="0">
                <a:solidFill>
                  <a:srgbClr val="000000"/>
                </a:solidFill>
                <a:latin typeface="Arial"/>
              </a:rPr>
              <a:t> and ISPW </a:t>
            </a:r>
            <a:r>
              <a:rPr lang="es-ES" sz="1050" b="0" dirty="0" err="1">
                <a:solidFill>
                  <a:srgbClr val="000000"/>
                </a:solidFill>
                <a:latin typeface="Arial"/>
              </a:rPr>
              <a:t>Assets</a:t>
            </a:r>
            <a:r>
              <a:rPr lang="es-ES" sz="1050" b="0" dirty="0">
                <a:solidFill>
                  <a:srgbClr val="000000"/>
                </a:solidFill>
                <a:latin typeface="Arial"/>
              </a:rPr>
              <a:t> </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s-ES" sz="1050" b="0" dirty="0" err="1">
                <a:solidFill>
                  <a:srgbClr val="000000"/>
                </a:solidFill>
                <a:latin typeface="Arial"/>
              </a:rPr>
              <a:t>Client</a:t>
            </a:r>
            <a:r>
              <a:rPr lang="es-ES" sz="1050" b="0" dirty="0">
                <a:solidFill>
                  <a:srgbClr val="000000"/>
                </a:solidFill>
                <a:latin typeface="Arial"/>
              </a:rPr>
              <a:t> Reference </a:t>
            </a:r>
            <a:r>
              <a:rPr lang="es-ES" sz="1050" b="0" dirty="0" err="1">
                <a:solidFill>
                  <a:srgbClr val="000000"/>
                </a:solidFill>
                <a:latin typeface="Arial"/>
              </a:rPr>
              <a:t>Architecture</a:t>
            </a:r>
            <a:r>
              <a:rPr lang="es-ES" sz="1050" b="0" dirty="0">
                <a:solidFill>
                  <a:srgbClr val="000000"/>
                </a:solidFill>
                <a:latin typeface="Arial"/>
              </a:rPr>
              <a:t> – </a:t>
            </a:r>
            <a:r>
              <a:rPr lang="es-ES" sz="1050" b="0" dirty="0" err="1">
                <a:solidFill>
                  <a:srgbClr val="000000"/>
                </a:solidFill>
                <a:latin typeface="Arial"/>
              </a:rPr>
              <a:t>Lloyds</a:t>
            </a:r>
            <a:r>
              <a:rPr lang="es-ES" sz="1050" b="0" dirty="0">
                <a:solidFill>
                  <a:srgbClr val="000000"/>
                </a:solidFill>
                <a:latin typeface="Arial"/>
              </a:rPr>
              <a:t> Bank</a:t>
            </a: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r>
              <a:rPr lang="es-ES" sz="1050" b="0" dirty="0">
                <a:solidFill>
                  <a:srgbClr val="000000"/>
                </a:solidFill>
                <a:latin typeface="Arial"/>
              </a:rPr>
              <a:t>GTS and GBS </a:t>
            </a:r>
            <a:r>
              <a:rPr lang="es-ES" sz="1050" b="0" dirty="0" err="1">
                <a:solidFill>
                  <a:srgbClr val="000000"/>
                </a:solidFill>
                <a:latin typeface="Arial"/>
              </a:rPr>
              <a:t>cloud</a:t>
            </a:r>
            <a:r>
              <a:rPr lang="es-ES" sz="1050" b="0" dirty="0">
                <a:solidFill>
                  <a:srgbClr val="000000"/>
                </a:solidFill>
                <a:latin typeface="Arial"/>
              </a:rPr>
              <a:t> </a:t>
            </a:r>
            <a:r>
              <a:rPr lang="es-ES" sz="1050" b="0" dirty="0" err="1">
                <a:solidFill>
                  <a:srgbClr val="000000"/>
                </a:solidFill>
                <a:latin typeface="Arial"/>
              </a:rPr>
              <a:t>workload</a:t>
            </a:r>
            <a:r>
              <a:rPr lang="es-ES" sz="1050" b="0" dirty="0">
                <a:solidFill>
                  <a:srgbClr val="000000"/>
                </a:solidFill>
                <a:latin typeface="Arial"/>
              </a:rPr>
              <a:t> </a:t>
            </a:r>
            <a:r>
              <a:rPr lang="es-ES" sz="1050" b="0" dirty="0" err="1">
                <a:solidFill>
                  <a:srgbClr val="000000"/>
                </a:solidFill>
                <a:latin typeface="Arial"/>
              </a:rPr>
              <a:t>analysis</a:t>
            </a:r>
            <a:r>
              <a:rPr lang="es-ES" sz="1050" b="0" dirty="0">
                <a:solidFill>
                  <a:srgbClr val="000000"/>
                </a:solidFill>
                <a:latin typeface="Arial"/>
              </a:rPr>
              <a:t> and </a:t>
            </a:r>
            <a:r>
              <a:rPr lang="es-ES" sz="1050" b="0" dirty="0" err="1">
                <a:solidFill>
                  <a:srgbClr val="000000"/>
                </a:solidFill>
                <a:latin typeface="Arial"/>
              </a:rPr>
              <a:t>migration</a:t>
            </a:r>
            <a:endParaRPr lang="es-ES" sz="1050" b="0" dirty="0">
              <a:solidFill>
                <a:srgbClr val="000000"/>
              </a:solidFill>
              <a:latin typeface="Arial"/>
            </a:endParaRPr>
          </a:p>
          <a:p>
            <a:pPr marL="723900" lvl="1" indent="-180975" defTabSz="457200" fontAlgn="auto">
              <a:lnSpc>
                <a:spcPct val="105000"/>
              </a:lnSpc>
              <a:spcBef>
                <a:spcPts val="0"/>
              </a:spcBef>
              <a:spcAft>
                <a:spcPts val="0"/>
              </a:spcAft>
              <a:buClr>
                <a:schemeClr val="accent1"/>
              </a:buClr>
              <a:buFont typeface="Arial" panose="020B0604020202020204" pitchFamily="34" charset="0"/>
              <a:buChar char="•"/>
            </a:pPr>
            <a:endParaRPr lang="en-US" sz="1050" b="0" dirty="0">
              <a:solidFill>
                <a:srgbClr val="000000"/>
              </a:solidFill>
              <a:latin typeface="Arial"/>
            </a:endParaRPr>
          </a:p>
          <a:p>
            <a:pPr marL="266700" indent="-180975" defTabSz="457200" fontAlgn="auto">
              <a:lnSpc>
                <a:spcPct val="105000"/>
              </a:lnSpc>
              <a:spcBef>
                <a:spcPts val="0"/>
              </a:spcBef>
              <a:spcAft>
                <a:spcPts val="0"/>
              </a:spcAft>
              <a:buClr>
                <a:schemeClr val="accent1"/>
              </a:buClr>
              <a:buFont typeface="Arial" panose="020B0604020202020204" pitchFamily="34" charset="0"/>
              <a:buChar char="•"/>
            </a:pPr>
            <a:endParaRPr lang="en-US" sz="1050" b="0" dirty="0">
              <a:solidFill>
                <a:srgbClr val="000000"/>
              </a:solidFill>
              <a:latin typeface="Arial"/>
            </a:endParaRPr>
          </a:p>
        </p:txBody>
      </p:sp>
      <p:sp>
        <p:nvSpPr>
          <p:cNvPr id="18" name="Rectangle 19"/>
          <p:cNvSpPr>
            <a:spLocks noChangeArrowheads="1"/>
          </p:cNvSpPr>
          <p:nvPr/>
        </p:nvSpPr>
        <p:spPr bwMode="auto">
          <a:xfrm>
            <a:off x="10565010" y="1495732"/>
            <a:ext cx="941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spcBef>
                <a:spcPts val="0"/>
              </a:spcBef>
              <a:buNone/>
            </a:pPr>
            <a:r>
              <a:rPr lang="en-US" altLang="en-US" sz="900" b="0" dirty="0">
                <a:solidFill>
                  <a:schemeClr val="tx1"/>
                </a:solidFill>
              </a:rPr>
              <a:t>Jason LaScola</a:t>
            </a:r>
            <a:endParaRPr lang="pl-PL" altLang="en-US" sz="900" b="0" dirty="0">
              <a:solidFill>
                <a:schemeClr val="tx1"/>
              </a:solidFill>
            </a:endParaRPr>
          </a:p>
          <a:p>
            <a:pPr>
              <a:spcBef>
                <a:spcPts val="0"/>
              </a:spcBef>
              <a:buNone/>
            </a:pPr>
            <a:r>
              <a:rPr lang="en-US" altLang="en-US" sz="900" b="0" dirty="0">
                <a:solidFill>
                  <a:schemeClr val="tx1"/>
                </a:solidFill>
              </a:rPr>
              <a:t>EITA Advisor</a:t>
            </a:r>
          </a:p>
        </p:txBody>
      </p:sp>
      <p:sp>
        <p:nvSpPr>
          <p:cNvPr id="20" name="Rectangle 19"/>
          <p:cNvSpPr/>
          <p:nvPr/>
        </p:nvSpPr>
        <p:spPr>
          <a:xfrm>
            <a:off x="1005826" y="6326907"/>
            <a:ext cx="10029826" cy="461665"/>
          </a:xfrm>
          <a:prstGeom prst="rect">
            <a:avLst/>
          </a:prstGeom>
        </p:spPr>
        <p:txBody>
          <a:bodyPr wrap="square">
            <a:spAutoFit/>
          </a:bodyPr>
          <a:lstStyle/>
          <a:p>
            <a:pPr algn="ctr" fontAlgn="t"/>
            <a:r>
              <a:rPr lang="en-GB" sz="1200" i="1" dirty="0">
                <a:solidFill>
                  <a:srgbClr val="FF0000"/>
                </a:solidFill>
                <a:latin typeface="Arial" panose="020B0604020202020204" pitchFamily="34" charset="0"/>
              </a:rPr>
              <a:t>A huge opportunity to show IBM’s current strengths in infrastructures management with a </a:t>
            </a:r>
            <a:r>
              <a:rPr lang="en-GB" sz="1200" b="1" i="1" dirty="0">
                <a:solidFill>
                  <a:srgbClr val="FF0000"/>
                </a:solidFill>
                <a:latin typeface="Arial" panose="020B0604020202020204" pitchFamily="34" charset="0"/>
              </a:rPr>
              <a:t>clear potential to expand into a full EITaaS model by demonstrating our Cognitive and Automation capabilities</a:t>
            </a:r>
          </a:p>
        </p:txBody>
      </p:sp>
      <p:pic>
        <p:nvPicPr>
          <p:cNvPr id="16" name="Picture 15">
            <a:extLst>
              <a:ext uri="{FF2B5EF4-FFF2-40B4-BE49-F238E27FC236}">
                <a16:creationId xmlns:a16="http://schemas.microsoft.com/office/drawing/2014/main" id="{7D31E26F-F424-4DFE-A420-EB8DFF66F66D}"/>
              </a:ext>
            </a:extLst>
          </p:cNvPr>
          <p:cNvPicPr>
            <a:picLocks noChangeAspect="1"/>
          </p:cNvPicPr>
          <p:nvPr/>
        </p:nvPicPr>
        <p:blipFill>
          <a:blip r:embed="rId3"/>
          <a:stretch>
            <a:fillRect/>
          </a:stretch>
        </p:blipFill>
        <p:spPr>
          <a:xfrm>
            <a:off x="10660895" y="732981"/>
            <a:ext cx="749514" cy="749514"/>
          </a:xfrm>
          <a:prstGeom prst="rect">
            <a:avLst/>
          </a:prstGeom>
        </p:spPr>
      </p:pic>
    </p:spTree>
    <p:extLst>
      <p:ext uri="{BB962C8B-B14F-4D97-AF65-F5344CB8AC3E}">
        <p14:creationId xmlns:p14="http://schemas.microsoft.com/office/powerpoint/2010/main" val="1128441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85" y="339628"/>
            <a:ext cx="11459633" cy="838200"/>
          </a:xfrm>
        </p:spPr>
        <p:txBody>
          <a:bodyPr/>
          <a:lstStyle/>
          <a:p>
            <a:r>
              <a:rPr lang="en-GB" sz="3600" dirty="0"/>
              <a:t>Understanding the scope &amp; architecture guidelines</a:t>
            </a:r>
          </a:p>
        </p:txBody>
      </p:sp>
      <p:grpSp>
        <p:nvGrpSpPr>
          <p:cNvPr id="8" name="Group 7"/>
          <p:cNvGrpSpPr/>
          <p:nvPr/>
        </p:nvGrpSpPr>
        <p:grpSpPr>
          <a:xfrm>
            <a:off x="478971" y="1057408"/>
            <a:ext cx="6877294" cy="4130801"/>
            <a:chOff x="5590798" y="2615457"/>
            <a:chExt cx="5126540" cy="3156857"/>
          </a:xfrm>
        </p:grpSpPr>
        <p:sp>
          <p:nvSpPr>
            <p:cNvPr id="6" name="Rectangle 5"/>
            <p:cNvSpPr/>
            <p:nvPr/>
          </p:nvSpPr>
          <p:spPr>
            <a:xfrm>
              <a:off x="5590798" y="2615457"/>
              <a:ext cx="5126540" cy="31568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srcRect t="11087" b="7727"/>
            <a:stretch/>
          </p:blipFill>
          <p:spPr>
            <a:xfrm>
              <a:off x="5590798" y="2615457"/>
              <a:ext cx="5126540" cy="3156857"/>
            </a:xfrm>
            <a:prstGeom prst="rect">
              <a:avLst/>
            </a:prstGeom>
          </p:spPr>
        </p:pic>
      </p:grpSp>
      <p:sp>
        <p:nvSpPr>
          <p:cNvPr id="9" name="Rectangle 8"/>
          <p:cNvSpPr/>
          <p:nvPr/>
        </p:nvSpPr>
        <p:spPr bwMode="auto">
          <a:xfrm>
            <a:off x="4226621" y="3798037"/>
            <a:ext cx="3129644" cy="1390172"/>
          </a:xfrm>
          <a:prstGeom prst="rect">
            <a:avLst/>
          </a:prstGeom>
          <a:noFill/>
          <a:ln w="508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spcBef>
                <a:spcPct val="50000"/>
              </a:spcBef>
              <a:spcAft>
                <a:spcPct val="0"/>
              </a:spcAft>
              <a:buClrTx/>
              <a:buSzTx/>
              <a:buFontTx/>
              <a:buNone/>
              <a:tabLst/>
            </a:pPr>
            <a:endParaRPr kumimoji="0" lang="en-US" sz="1600" b="0" i="0" u="none" strike="noStrike" cap="none" normalizeH="0" baseline="0" dirty="0" err="1">
              <a:ln>
                <a:noFill/>
              </a:ln>
              <a:solidFill>
                <a:schemeClr val="tx1">
                  <a:lumMod val="50000"/>
                </a:schemeClr>
              </a:solidFill>
              <a:effectLst/>
              <a:latin typeface="Arial" panose="020B0604020202020204" pitchFamily="34" charset="0"/>
              <a:ea typeface="Calibri" charset="0"/>
              <a:cs typeface="Arial" panose="020B0604020202020204" pitchFamily="34" charset="0"/>
            </a:endParaRPr>
          </a:p>
        </p:txBody>
      </p:sp>
      <p:sp>
        <p:nvSpPr>
          <p:cNvPr id="10" name="Rectangle 9"/>
          <p:cNvSpPr/>
          <p:nvPr/>
        </p:nvSpPr>
        <p:spPr bwMode="auto">
          <a:xfrm>
            <a:off x="550842" y="2020038"/>
            <a:ext cx="395781" cy="2298364"/>
          </a:xfrm>
          <a:prstGeom prst="rect">
            <a:avLst/>
          </a:prstGeom>
          <a:noFill/>
          <a:ln w="508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spcBef>
                <a:spcPct val="50000"/>
              </a:spcBef>
              <a:spcAft>
                <a:spcPct val="0"/>
              </a:spcAft>
              <a:buClrTx/>
              <a:buSzTx/>
              <a:buFontTx/>
              <a:buNone/>
              <a:tabLst/>
            </a:pPr>
            <a:endParaRPr kumimoji="0" lang="en-US" sz="1600" b="0" i="0" u="none" strike="noStrike" cap="none" normalizeH="0" baseline="0" dirty="0" err="1">
              <a:ln>
                <a:noFill/>
              </a:ln>
              <a:solidFill>
                <a:schemeClr val="tx1">
                  <a:lumMod val="50000"/>
                </a:schemeClr>
              </a:solidFill>
              <a:effectLst/>
              <a:latin typeface="Arial" panose="020B0604020202020204" pitchFamily="34" charset="0"/>
              <a:ea typeface="Calibri" charset="0"/>
              <a:cs typeface="Arial" panose="020B0604020202020204" pitchFamily="34" charset="0"/>
            </a:endParaRPr>
          </a:p>
        </p:txBody>
      </p:sp>
      <p:sp>
        <p:nvSpPr>
          <p:cNvPr id="11" name="Rectangle 10"/>
          <p:cNvSpPr/>
          <p:nvPr/>
        </p:nvSpPr>
        <p:spPr bwMode="auto">
          <a:xfrm>
            <a:off x="2859138" y="5619976"/>
            <a:ext cx="379821" cy="230174"/>
          </a:xfrm>
          <a:prstGeom prst="rect">
            <a:avLst/>
          </a:prstGeom>
          <a:noFill/>
          <a:ln w="508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spcBef>
                <a:spcPct val="50000"/>
              </a:spcBef>
              <a:spcAft>
                <a:spcPct val="0"/>
              </a:spcAft>
              <a:buClrTx/>
              <a:buSzTx/>
              <a:buFontTx/>
              <a:buNone/>
              <a:tabLst/>
            </a:pPr>
            <a:endParaRPr kumimoji="0" lang="en-US" sz="1600" b="0" i="0" u="none" strike="noStrike" cap="none" normalizeH="0" baseline="0" dirty="0" err="1">
              <a:ln>
                <a:noFill/>
              </a:ln>
              <a:solidFill>
                <a:schemeClr val="tx1">
                  <a:lumMod val="50000"/>
                </a:schemeClr>
              </a:solidFill>
              <a:effectLst/>
              <a:latin typeface="Arial" panose="020B0604020202020204" pitchFamily="34" charset="0"/>
              <a:ea typeface="Calibri" charset="0"/>
              <a:cs typeface="Arial" panose="020B0604020202020204" pitchFamily="34" charset="0"/>
            </a:endParaRPr>
          </a:p>
        </p:txBody>
      </p:sp>
      <p:sp>
        <p:nvSpPr>
          <p:cNvPr id="12" name="Content Placeholder 2"/>
          <p:cNvSpPr txBox="1">
            <a:spLocks/>
          </p:cNvSpPr>
          <p:nvPr/>
        </p:nvSpPr>
        <p:spPr bwMode="auto">
          <a:xfrm>
            <a:off x="3361307" y="5619976"/>
            <a:ext cx="2473777" cy="23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230717" indent="-230717" algn="l" rtl="0" eaLnBrk="0" fontAlgn="base" hangingPunct="0">
              <a:spcBef>
                <a:spcPct val="50000"/>
              </a:spcBef>
              <a:spcAft>
                <a:spcPct val="0"/>
              </a:spcAft>
              <a:buClr>
                <a:schemeClr val="tx2">
                  <a:lumMod val="90000"/>
                  <a:lumOff val="10000"/>
                </a:schemeClr>
              </a:buClr>
              <a:buFont typeface="Wingdings" charset="2"/>
              <a:buChar char="§"/>
              <a:defRPr sz="1800">
                <a:solidFill>
                  <a:schemeClr val="tx1">
                    <a:lumMod val="50000"/>
                  </a:schemeClr>
                </a:solidFill>
                <a:latin typeface="+mn-lt"/>
                <a:ea typeface="+mn-ea"/>
                <a:cs typeface="+mn-cs"/>
              </a:defRPr>
            </a:lvl1pPr>
            <a:lvl2pPr marL="679452" indent="-218018" algn="l" rtl="0" eaLnBrk="0" fontAlgn="base" hangingPunct="0">
              <a:spcBef>
                <a:spcPct val="0"/>
              </a:spcBef>
              <a:spcAft>
                <a:spcPct val="0"/>
              </a:spcAft>
              <a:buClr>
                <a:schemeClr val="tx2">
                  <a:lumMod val="90000"/>
                  <a:lumOff val="10000"/>
                </a:schemeClr>
              </a:buClr>
              <a:buFont typeface="Arial" charset="0"/>
              <a:buChar char="–"/>
              <a:defRPr sz="1800">
                <a:solidFill>
                  <a:schemeClr val="tx1">
                    <a:lumMod val="50000"/>
                  </a:schemeClr>
                </a:solidFill>
                <a:latin typeface="+mn-lt"/>
              </a:defRPr>
            </a:lvl2pPr>
            <a:lvl3pPr marL="1140885" indent="-230717" algn="l" rtl="0" eaLnBrk="0" fontAlgn="base" hangingPunct="0">
              <a:spcBef>
                <a:spcPct val="0"/>
              </a:spcBef>
              <a:spcAft>
                <a:spcPct val="0"/>
              </a:spcAft>
              <a:buClr>
                <a:schemeClr val="tx2">
                  <a:lumMod val="90000"/>
                  <a:lumOff val="10000"/>
                </a:schemeClr>
              </a:buClr>
              <a:buChar char="•"/>
              <a:defRPr sz="1800">
                <a:solidFill>
                  <a:schemeClr val="tx1">
                    <a:lumMod val="50000"/>
                  </a:schemeClr>
                </a:solidFill>
                <a:latin typeface="+mn-lt"/>
              </a:defRPr>
            </a:lvl3pPr>
            <a:lvl4pPr marL="1604438" indent="-230717" algn="l" rtl="0" eaLnBrk="0" fontAlgn="base" hangingPunct="0">
              <a:spcBef>
                <a:spcPct val="20000"/>
              </a:spcBef>
              <a:spcAft>
                <a:spcPct val="0"/>
              </a:spcAft>
              <a:buClr>
                <a:schemeClr val="bg1"/>
              </a:buClr>
              <a:buChar char="–"/>
              <a:defRPr sz="2133">
                <a:solidFill>
                  <a:schemeClr val="bg1"/>
                </a:solidFill>
                <a:latin typeface="+mn-lt"/>
              </a:defRPr>
            </a:lvl4pPr>
            <a:lvl5pPr marL="2053171" indent="-218018" algn="l" rtl="0" eaLnBrk="0" fontAlgn="base" hangingPunct="0">
              <a:spcBef>
                <a:spcPct val="20000"/>
              </a:spcBef>
              <a:spcAft>
                <a:spcPct val="0"/>
              </a:spcAft>
              <a:buClr>
                <a:schemeClr val="bg1"/>
              </a:buClr>
              <a:buChar char="»"/>
              <a:defRPr sz="2133">
                <a:solidFill>
                  <a:schemeClr val="bg1"/>
                </a:solidFill>
                <a:latin typeface="+mn-lt"/>
              </a:defRPr>
            </a:lvl5pPr>
            <a:lvl6pPr marL="2662771" indent="-218018" algn="l" rtl="0" fontAlgn="base">
              <a:spcBef>
                <a:spcPct val="20000"/>
              </a:spcBef>
              <a:spcAft>
                <a:spcPct val="0"/>
              </a:spcAft>
              <a:buClr>
                <a:schemeClr val="bg1"/>
              </a:buClr>
              <a:buChar char="»"/>
              <a:defRPr sz="2133">
                <a:solidFill>
                  <a:schemeClr val="bg1"/>
                </a:solidFill>
                <a:latin typeface="+mn-lt"/>
              </a:defRPr>
            </a:lvl6pPr>
            <a:lvl7pPr marL="3272375" indent="-218018" algn="l" rtl="0" fontAlgn="base">
              <a:spcBef>
                <a:spcPct val="20000"/>
              </a:spcBef>
              <a:spcAft>
                <a:spcPct val="0"/>
              </a:spcAft>
              <a:buClr>
                <a:schemeClr val="bg1"/>
              </a:buClr>
              <a:buChar char="»"/>
              <a:defRPr sz="2133">
                <a:solidFill>
                  <a:schemeClr val="bg1"/>
                </a:solidFill>
                <a:latin typeface="+mn-lt"/>
              </a:defRPr>
            </a:lvl7pPr>
            <a:lvl8pPr marL="3881974" indent="-218018" algn="l" rtl="0" fontAlgn="base">
              <a:spcBef>
                <a:spcPct val="20000"/>
              </a:spcBef>
              <a:spcAft>
                <a:spcPct val="0"/>
              </a:spcAft>
              <a:buClr>
                <a:schemeClr val="bg1"/>
              </a:buClr>
              <a:buChar char="»"/>
              <a:defRPr sz="2133">
                <a:solidFill>
                  <a:schemeClr val="bg1"/>
                </a:solidFill>
                <a:latin typeface="+mn-lt"/>
              </a:defRPr>
            </a:lvl8pPr>
            <a:lvl9pPr marL="4491577" indent="-218018" algn="l" rtl="0" fontAlgn="base">
              <a:spcBef>
                <a:spcPct val="20000"/>
              </a:spcBef>
              <a:spcAft>
                <a:spcPct val="0"/>
              </a:spcAft>
              <a:buClr>
                <a:schemeClr val="bg1"/>
              </a:buClr>
              <a:buChar char="»"/>
              <a:defRPr sz="2133">
                <a:solidFill>
                  <a:schemeClr val="bg1"/>
                </a:solidFill>
                <a:latin typeface="+mn-lt"/>
              </a:defRPr>
            </a:lvl9pPr>
          </a:lstStyle>
          <a:p>
            <a:pPr marL="0" indent="0">
              <a:buNone/>
            </a:pPr>
            <a:r>
              <a:rPr lang="en-GB" b="0" kern="0" dirty="0"/>
              <a:t>IBM scope</a:t>
            </a:r>
          </a:p>
        </p:txBody>
      </p:sp>
      <p:sp>
        <p:nvSpPr>
          <p:cNvPr id="13" name="Rectangle 12"/>
          <p:cNvSpPr/>
          <p:nvPr/>
        </p:nvSpPr>
        <p:spPr bwMode="auto">
          <a:xfrm>
            <a:off x="2669227" y="3798037"/>
            <a:ext cx="490533" cy="1390172"/>
          </a:xfrm>
          <a:prstGeom prst="rect">
            <a:avLst/>
          </a:prstGeom>
          <a:noFill/>
          <a:ln w="508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spcBef>
                <a:spcPct val="50000"/>
              </a:spcBef>
              <a:spcAft>
                <a:spcPct val="0"/>
              </a:spcAft>
              <a:buClrTx/>
              <a:buSzTx/>
              <a:buFontTx/>
              <a:buNone/>
              <a:tabLst/>
            </a:pPr>
            <a:endParaRPr kumimoji="0" lang="en-US" sz="1600" b="0" i="0" u="none" strike="noStrike" cap="none" normalizeH="0" baseline="0" dirty="0" err="1">
              <a:ln>
                <a:noFill/>
              </a:ln>
              <a:solidFill>
                <a:schemeClr val="tx1">
                  <a:lumMod val="50000"/>
                </a:schemeClr>
              </a:solidFill>
              <a:effectLst/>
              <a:latin typeface="Arial" panose="020B0604020202020204" pitchFamily="34" charset="0"/>
              <a:ea typeface="Calibri" charset="0"/>
              <a:cs typeface="Arial" panose="020B0604020202020204" pitchFamily="34" charset="0"/>
            </a:endParaRPr>
          </a:p>
        </p:txBody>
      </p:sp>
      <p:sp>
        <p:nvSpPr>
          <p:cNvPr id="15" name="Content Placeholder 2"/>
          <p:cNvSpPr>
            <a:spLocks noGrp="1"/>
          </p:cNvSpPr>
          <p:nvPr>
            <p:ph idx="1"/>
          </p:nvPr>
        </p:nvSpPr>
        <p:spPr>
          <a:xfrm>
            <a:off x="7875270" y="1071482"/>
            <a:ext cx="3394710" cy="3149606"/>
          </a:xfrm>
          <a:ln>
            <a:solidFill>
              <a:srgbClr val="000000"/>
            </a:solidFill>
          </a:ln>
        </p:spPr>
        <p:txBody>
          <a:bodyPr lIns="108000" tIns="36000"/>
          <a:lstStyle/>
          <a:p>
            <a:pPr marL="0" indent="0" algn="ctr">
              <a:buNone/>
            </a:pPr>
            <a:r>
              <a:rPr lang="en-GB" b="1" dirty="0"/>
              <a:t>IBM Services Platform Content</a:t>
            </a:r>
          </a:p>
          <a:p>
            <a:r>
              <a:rPr lang="en-GB" sz="1800" dirty="0"/>
              <a:t>Automated Server Build</a:t>
            </a:r>
          </a:p>
          <a:p>
            <a:r>
              <a:rPr lang="en-GB" sz="1800" dirty="0"/>
              <a:t>Dynamic Automation</a:t>
            </a:r>
          </a:p>
          <a:p>
            <a:r>
              <a:rPr lang="en-GB" sz="1800" dirty="0"/>
              <a:t>CDI / SDI</a:t>
            </a:r>
          </a:p>
          <a:p>
            <a:r>
              <a:rPr lang="en-GB" sz="1800" dirty="0"/>
              <a:t>PASIR</a:t>
            </a:r>
          </a:p>
          <a:p>
            <a:r>
              <a:rPr lang="en-GB" dirty="0"/>
              <a:t>Continuous Compliance</a:t>
            </a:r>
          </a:p>
          <a:p>
            <a:r>
              <a:rPr lang="en-GB" sz="1800" dirty="0"/>
              <a:t>Risk-Based Pat</a:t>
            </a:r>
            <a:r>
              <a:rPr lang="en-GB" dirty="0"/>
              <a:t>ching</a:t>
            </a:r>
            <a:endParaRPr lang="en-GB" sz="1800" dirty="0"/>
          </a:p>
        </p:txBody>
      </p:sp>
      <p:pic>
        <p:nvPicPr>
          <p:cNvPr id="1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798" y="4341073"/>
            <a:ext cx="3892512" cy="245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p:cNvSpPr/>
          <p:nvPr/>
        </p:nvSpPr>
        <p:spPr bwMode="auto">
          <a:xfrm>
            <a:off x="5814193" y="1842646"/>
            <a:ext cx="1045471" cy="3185955"/>
          </a:xfrm>
          <a:prstGeom prst="ellipse">
            <a:avLst/>
          </a:prstGeom>
          <a:no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spcBef>
                <a:spcPct val="50000"/>
              </a:spcBef>
              <a:spcAft>
                <a:spcPct val="0"/>
              </a:spcAft>
              <a:buClrTx/>
              <a:buSzTx/>
              <a:buFontTx/>
              <a:buNone/>
              <a:tabLst/>
            </a:pPr>
            <a:endParaRPr kumimoji="0" lang="en-US" sz="1600" b="0" i="0" u="none" strike="noStrike" cap="none" normalizeH="0" baseline="0" dirty="0" err="1">
              <a:ln>
                <a:noFill/>
              </a:ln>
              <a:solidFill>
                <a:schemeClr val="tx1">
                  <a:lumMod val="50000"/>
                </a:schemeClr>
              </a:solidFill>
              <a:effectLst/>
              <a:latin typeface="Arial" panose="020B0604020202020204" pitchFamily="34" charset="0"/>
              <a:ea typeface="Calibri" charset="0"/>
              <a:cs typeface="Arial" panose="020B0604020202020204" pitchFamily="34" charset="0"/>
            </a:endParaRPr>
          </a:p>
        </p:txBody>
      </p:sp>
      <p:cxnSp>
        <p:nvCxnSpPr>
          <p:cNvPr id="19" name="Elbow Connector 18"/>
          <p:cNvCxnSpPr>
            <a:cxnSpLocks/>
            <a:stCxn id="17" idx="6"/>
            <a:endCxn id="15" idx="1"/>
          </p:cNvCxnSpPr>
          <p:nvPr/>
        </p:nvCxnSpPr>
        <p:spPr bwMode="auto">
          <a:xfrm flipV="1">
            <a:off x="6859664" y="2646285"/>
            <a:ext cx="1015606" cy="789339"/>
          </a:xfrm>
          <a:prstGeom prst="bentConnector3">
            <a:avLst>
              <a:gd name="adj1" fmla="val 50000"/>
            </a:avLst>
          </a:prstGeom>
          <a:noFill/>
          <a:ln w="9525" cap="flat" cmpd="sng" algn="ctr">
            <a:solidFill>
              <a:schemeClr val="tx2"/>
            </a:solidFill>
            <a:prstDash val="solid"/>
            <a:round/>
            <a:headEnd type="none" w="med" len="med"/>
            <a:tailEnd type="triangle"/>
          </a:ln>
          <a:effectLst/>
        </p:spPr>
      </p:cxnSp>
      <p:sp>
        <p:nvSpPr>
          <p:cNvPr id="18" name="Rectangle 17"/>
          <p:cNvSpPr/>
          <p:nvPr/>
        </p:nvSpPr>
        <p:spPr bwMode="auto">
          <a:xfrm>
            <a:off x="6859664" y="1680404"/>
            <a:ext cx="455567" cy="2036889"/>
          </a:xfrm>
          <a:prstGeom prst="rect">
            <a:avLst/>
          </a:prstGeom>
          <a:noFill/>
          <a:ln w="508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spcBef>
                <a:spcPct val="50000"/>
              </a:spcBef>
              <a:spcAft>
                <a:spcPct val="0"/>
              </a:spcAft>
              <a:buClrTx/>
              <a:buSzTx/>
              <a:buFontTx/>
              <a:buNone/>
              <a:tabLst/>
            </a:pPr>
            <a:endParaRPr kumimoji="0" lang="en-US" sz="1600" b="0" i="0" u="none" strike="noStrike" cap="none" normalizeH="0" baseline="0" dirty="0" err="1">
              <a:ln>
                <a:noFill/>
              </a:ln>
              <a:solidFill>
                <a:schemeClr val="tx1">
                  <a:lumMod val="50000"/>
                </a:schemeClr>
              </a:solidFill>
              <a:effectLst/>
              <a:latin typeface="Arial" panose="020B0604020202020204" pitchFamily="34" charset="0"/>
              <a:ea typeface="Calibri" charset="0"/>
              <a:cs typeface="Arial" panose="020B0604020202020204" pitchFamily="34" charset="0"/>
            </a:endParaRPr>
          </a:p>
        </p:txBody>
      </p:sp>
      <p:sp>
        <p:nvSpPr>
          <p:cNvPr id="20" name="Rectangle 19"/>
          <p:cNvSpPr/>
          <p:nvPr/>
        </p:nvSpPr>
        <p:spPr bwMode="auto">
          <a:xfrm>
            <a:off x="1034218" y="3784082"/>
            <a:ext cx="490533" cy="1390172"/>
          </a:xfrm>
          <a:prstGeom prst="rect">
            <a:avLst/>
          </a:prstGeom>
          <a:noFill/>
          <a:ln w="508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spcBef>
                <a:spcPct val="50000"/>
              </a:spcBef>
              <a:spcAft>
                <a:spcPct val="0"/>
              </a:spcAft>
              <a:buClrTx/>
              <a:buSzTx/>
              <a:buFontTx/>
              <a:buNone/>
              <a:tabLst/>
            </a:pPr>
            <a:endParaRPr kumimoji="0" lang="en-US" sz="1600" b="0" i="0" u="none" strike="noStrike" cap="none" normalizeH="0" baseline="0" dirty="0" err="1">
              <a:ln>
                <a:noFill/>
              </a:ln>
              <a:solidFill>
                <a:schemeClr val="tx1">
                  <a:lumMod val="50000"/>
                </a:schemeClr>
              </a:solidFill>
              <a:effectLst/>
              <a:latin typeface="Arial" panose="020B0604020202020204" pitchFamily="34" charset="0"/>
              <a:ea typeface="Calibri" charset="0"/>
              <a:cs typeface="Arial" panose="020B0604020202020204" pitchFamily="34" charset="0"/>
            </a:endParaRPr>
          </a:p>
        </p:txBody>
      </p:sp>
      <p:sp>
        <p:nvSpPr>
          <p:cNvPr id="22" name="Rectangle 21"/>
          <p:cNvSpPr/>
          <p:nvPr/>
        </p:nvSpPr>
        <p:spPr bwMode="auto">
          <a:xfrm>
            <a:off x="1034218" y="1167365"/>
            <a:ext cx="4533462" cy="443443"/>
          </a:xfrm>
          <a:prstGeom prst="rect">
            <a:avLst/>
          </a:prstGeom>
          <a:noFill/>
          <a:ln w="508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spcBef>
                <a:spcPct val="50000"/>
              </a:spcBef>
              <a:spcAft>
                <a:spcPct val="0"/>
              </a:spcAft>
              <a:buClrTx/>
              <a:buSzTx/>
              <a:buFontTx/>
              <a:buNone/>
              <a:tabLst/>
            </a:pPr>
            <a:endParaRPr kumimoji="0" lang="en-US" sz="1600" b="0" i="0" u="none" strike="noStrike" cap="none" normalizeH="0" baseline="0" dirty="0" err="1">
              <a:ln>
                <a:noFill/>
              </a:ln>
              <a:solidFill>
                <a:schemeClr val="tx1">
                  <a:lumMod val="50000"/>
                </a:schemeClr>
              </a:solidFill>
              <a:effectLst/>
              <a:latin typeface="Arial" panose="020B0604020202020204" pitchFamily="34" charset="0"/>
              <a:ea typeface="Calibri" charset="0"/>
              <a:cs typeface="Arial" panose="020B0604020202020204" pitchFamily="34" charset="0"/>
            </a:endParaRPr>
          </a:p>
        </p:txBody>
      </p:sp>
      <p:sp>
        <p:nvSpPr>
          <p:cNvPr id="23" name="Rectangle 22"/>
          <p:cNvSpPr/>
          <p:nvPr/>
        </p:nvSpPr>
        <p:spPr bwMode="auto">
          <a:xfrm>
            <a:off x="1021229" y="2477237"/>
            <a:ext cx="4533462" cy="1139593"/>
          </a:xfrm>
          <a:prstGeom prst="rect">
            <a:avLst/>
          </a:prstGeom>
          <a:noFill/>
          <a:ln w="508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spcBef>
                <a:spcPct val="50000"/>
              </a:spcBef>
              <a:spcAft>
                <a:spcPct val="0"/>
              </a:spcAft>
              <a:buClrTx/>
              <a:buSzTx/>
              <a:buFontTx/>
              <a:buNone/>
              <a:tabLst/>
            </a:pPr>
            <a:endParaRPr kumimoji="0" lang="en-US" sz="1600" b="0" i="0" u="none" strike="noStrike" cap="none" normalizeH="0" baseline="0" dirty="0" err="1">
              <a:ln>
                <a:noFill/>
              </a:ln>
              <a:solidFill>
                <a:schemeClr val="tx1">
                  <a:lumMod val="50000"/>
                </a:schemeClr>
              </a:solidFill>
              <a:effectLst/>
              <a:latin typeface="Arial" panose="020B0604020202020204" pitchFamily="34" charset="0"/>
              <a:ea typeface="Calibri" charset="0"/>
              <a:cs typeface="Arial" panose="020B0604020202020204" pitchFamily="34" charset="0"/>
            </a:endParaRPr>
          </a:p>
        </p:txBody>
      </p:sp>
    </p:spTree>
    <p:extLst>
      <p:ext uri="{BB962C8B-B14F-4D97-AF65-F5344CB8AC3E}">
        <p14:creationId xmlns:p14="http://schemas.microsoft.com/office/powerpoint/2010/main" val="3947981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627063" y="2518093"/>
            <a:ext cx="1308100" cy="2495550"/>
          </a:xfrm>
          <a:prstGeom prst="roundRect">
            <a:avLst>
              <a:gd name="adj" fmla="val 4286"/>
            </a:avLst>
          </a:prstGeom>
          <a:solidFill>
            <a:srgbClr val="59D1F5"/>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22" name="Rounded Rectangle 21"/>
          <p:cNvSpPr/>
          <p:nvPr/>
        </p:nvSpPr>
        <p:spPr>
          <a:xfrm>
            <a:off x="711200" y="4448493"/>
            <a:ext cx="1144588" cy="488950"/>
          </a:xfrm>
          <a:prstGeom prst="roundRect">
            <a:avLst>
              <a:gd name="adj" fmla="val 4678"/>
            </a:avLst>
          </a:prstGeom>
          <a:solidFill>
            <a:srgbClr val="CEE9EB"/>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23" name="Rounded Rectangle 22"/>
          <p:cNvSpPr/>
          <p:nvPr/>
        </p:nvSpPr>
        <p:spPr>
          <a:xfrm>
            <a:off x="711200" y="3896043"/>
            <a:ext cx="1144588" cy="487362"/>
          </a:xfrm>
          <a:prstGeom prst="roundRect">
            <a:avLst>
              <a:gd name="adj" fmla="val 4678"/>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24" name="Rounded Rectangle 23"/>
          <p:cNvSpPr/>
          <p:nvPr/>
        </p:nvSpPr>
        <p:spPr>
          <a:xfrm>
            <a:off x="711200" y="3342005"/>
            <a:ext cx="1144588" cy="488950"/>
          </a:xfrm>
          <a:prstGeom prst="roundRect">
            <a:avLst>
              <a:gd name="adj" fmla="val 4678"/>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25" name="Rounded Rectangle 24"/>
          <p:cNvSpPr/>
          <p:nvPr/>
        </p:nvSpPr>
        <p:spPr>
          <a:xfrm>
            <a:off x="711200" y="2789555"/>
            <a:ext cx="1144588" cy="487363"/>
          </a:xfrm>
          <a:prstGeom prst="roundRect">
            <a:avLst>
              <a:gd name="adj" fmla="val 4678"/>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pic>
        <p:nvPicPr>
          <p:cNvPr id="12295" name="Picture 2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67888" y="2914968"/>
            <a:ext cx="693737"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2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49925" y="2638743"/>
            <a:ext cx="5089525"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ounded Rectangle 27"/>
          <p:cNvSpPr/>
          <p:nvPr/>
        </p:nvSpPr>
        <p:spPr>
          <a:xfrm>
            <a:off x="10366375" y="2518093"/>
            <a:ext cx="1270000" cy="2495550"/>
          </a:xfrm>
          <a:prstGeom prst="roundRect">
            <a:avLst>
              <a:gd name="adj" fmla="val 4050"/>
            </a:avLst>
          </a:prstGeom>
          <a:solidFill>
            <a:srgbClr val="66ADAA"/>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29" name="Rounded Rectangle 28"/>
          <p:cNvSpPr/>
          <p:nvPr/>
        </p:nvSpPr>
        <p:spPr>
          <a:xfrm>
            <a:off x="2649538" y="2518093"/>
            <a:ext cx="3090862" cy="2495550"/>
          </a:xfrm>
          <a:prstGeom prst="roundRect">
            <a:avLst>
              <a:gd name="adj" fmla="val 2337"/>
            </a:avLst>
          </a:prstGeom>
          <a:solidFill>
            <a:srgbClr val="19C2F4"/>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30" name="Rounded Rectangle 29"/>
          <p:cNvSpPr/>
          <p:nvPr/>
        </p:nvSpPr>
        <p:spPr>
          <a:xfrm>
            <a:off x="3067050" y="4248468"/>
            <a:ext cx="3387725" cy="615950"/>
          </a:xfrm>
          <a:prstGeom prst="roundRect">
            <a:avLst>
              <a:gd name="adj" fmla="val 4678"/>
            </a:avLst>
          </a:prstGeom>
          <a:solidFill>
            <a:srgbClr val="4E2466"/>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31" name="Rounded Rectangle 30"/>
          <p:cNvSpPr/>
          <p:nvPr/>
        </p:nvSpPr>
        <p:spPr>
          <a:xfrm>
            <a:off x="3870325" y="2892743"/>
            <a:ext cx="3387725" cy="614362"/>
          </a:xfrm>
          <a:prstGeom prst="roundRect">
            <a:avLst>
              <a:gd name="adj" fmla="val 4678"/>
            </a:avLst>
          </a:prstGeom>
          <a:solidFill>
            <a:srgbClr val="AA2187"/>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32" name="Rounded Rectangle 31"/>
          <p:cNvSpPr/>
          <p:nvPr/>
        </p:nvSpPr>
        <p:spPr>
          <a:xfrm>
            <a:off x="3468688" y="3572193"/>
            <a:ext cx="3389312" cy="615950"/>
          </a:xfrm>
          <a:prstGeom prst="roundRect">
            <a:avLst>
              <a:gd name="adj" fmla="val 4678"/>
            </a:avLst>
          </a:prstGeom>
          <a:solidFill>
            <a:srgbClr val="81297D"/>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45" name="object 14"/>
          <p:cNvSpPr/>
          <p:nvPr/>
        </p:nvSpPr>
        <p:spPr>
          <a:xfrm>
            <a:off x="6300788" y="2659380"/>
            <a:ext cx="0" cy="0"/>
          </a:xfrm>
          <a:custGeom>
            <a:avLst/>
            <a:gdLst/>
            <a:ahLst/>
            <a:cxnLst/>
            <a:rect l="l" t="t" r="r" b="b"/>
            <a:pathLst>
              <a:path>
                <a:moveTo>
                  <a:pt x="0" y="0"/>
                </a:moveTo>
                <a:lnTo>
                  <a:pt x="0" y="0"/>
                </a:lnTo>
              </a:path>
            </a:pathLst>
          </a:custGeom>
          <a:ln w="31412">
            <a:solidFill>
              <a:srgbClr val="7FD2CF"/>
            </a:solidFill>
          </a:ln>
        </p:spPr>
        <p:txBody>
          <a:bodyPr lIns="0" tIns="0" rIns="0" bIns="0"/>
          <a:lstStyle/>
          <a:p>
            <a:pPr>
              <a:defRPr/>
            </a:pPr>
            <a:endParaRPr sz="1067"/>
          </a:p>
        </p:txBody>
      </p:sp>
      <p:sp>
        <p:nvSpPr>
          <p:cNvPr id="46" name="object 15"/>
          <p:cNvSpPr/>
          <p:nvPr/>
        </p:nvSpPr>
        <p:spPr>
          <a:xfrm>
            <a:off x="10391775" y="2659380"/>
            <a:ext cx="0" cy="0"/>
          </a:xfrm>
          <a:custGeom>
            <a:avLst/>
            <a:gdLst/>
            <a:ahLst/>
            <a:cxnLst/>
            <a:rect l="l" t="t" r="r" b="b"/>
            <a:pathLst>
              <a:path>
                <a:moveTo>
                  <a:pt x="0" y="0"/>
                </a:moveTo>
                <a:lnTo>
                  <a:pt x="0" y="0"/>
                </a:lnTo>
              </a:path>
            </a:pathLst>
          </a:custGeom>
          <a:ln w="31412">
            <a:solidFill>
              <a:srgbClr val="7FD2CF"/>
            </a:solidFill>
          </a:ln>
        </p:spPr>
        <p:txBody>
          <a:bodyPr lIns="0" tIns="0" rIns="0" bIns="0"/>
          <a:lstStyle/>
          <a:p>
            <a:pPr>
              <a:defRPr/>
            </a:pPr>
            <a:endParaRPr sz="1067"/>
          </a:p>
        </p:txBody>
      </p:sp>
      <p:sp>
        <p:nvSpPr>
          <p:cNvPr id="47" name="object 16"/>
          <p:cNvSpPr/>
          <p:nvPr/>
        </p:nvSpPr>
        <p:spPr>
          <a:xfrm>
            <a:off x="387350" y="4688205"/>
            <a:ext cx="8516938" cy="482600"/>
          </a:xfrm>
          <a:custGeom>
            <a:avLst/>
            <a:gdLst/>
            <a:ahLst/>
            <a:cxnLst/>
            <a:rect l="l" t="t" r="r" b="b"/>
            <a:pathLst>
              <a:path w="14043660" h="798195">
                <a:moveTo>
                  <a:pt x="14043446" y="465996"/>
                </a:moveTo>
                <a:lnTo>
                  <a:pt x="14043446" y="660723"/>
                </a:lnTo>
                <a:lnTo>
                  <a:pt x="14043047" y="711476"/>
                </a:lnTo>
                <a:lnTo>
                  <a:pt x="14032656" y="772221"/>
                </a:lnTo>
                <a:lnTo>
                  <a:pt x="13993492" y="794600"/>
                </a:lnTo>
                <a:lnTo>
                  <a:pt x="13906372" y="797797"/>
                </a:lnTo>
                <a:lnTo>
                  <a:pt x="137074" y="797797"/>
                </a:lnTo>
                <a:lnTo>
                  <a:pt x="86320" y="797398"/>
                </a:lnTo>
                <a:lnTo>
                  <a:pt x="25576" y="787007"/>
                </a:lnTo>
                <a:lnTo>
                  <a:pt x="3197" y="747843"/>
                </a:lnTo>
                <a:lnTo>
                  <a:pt x="0" y="660723"/>
                </a:lnTo>
                <a:lnTo>
                  <a:pt x="0" y="104708"/>
                </a:lnTo>
                <a:lnTo>
                  <a:pt x="837" y="53610"/>
                </a:lnTo>
                <a:lnTo>
                  <a:pt x="22617" y="6701"/>
                </a:lnTo>
                <a:lnTo>
                  <a:pt x="104708" y="0"/>
                </a:lnTo>
                <a:lnTo>
                  <a:pt x="242516" y="0"/>
                </a:lnTo>
              </a:path>
            </a:pathLst>
          </a:custGeom>
          <a:ln w="31412">
            <a:solidFill>
              <a:srgbClr val="BFD0D5"/>
            </a:solidFill>
          </a:ln>
        </p:spPr>
        <p:txBody>
          <a:bodyPr lIns="0" tIns="0" rIns="0" bIns="0"/>
          <a:lstStyle/>
          <a:p>
            <a:pPr>
              <a:defRPr/>
            </a:pPr>
            <a:endParaRPr sz="1067"/>
          </a:p>
        </p:txBody>
      </p:sp>
      <p:sp>
        <p:nvSpPr>
          <p:cNvPr id="48" name="object 17"/>
          <p:cNvSpPr>
            <a:spLocks noChangeAspect="1"/>
          </p:cNvSpPr>
          <p:nvPr/>
        </p:nvSpPr>
        <p:spPr>
          <a:xfrm>
            <a:off x="495300" y="4645343"/>
            <a:ext cx="117475" cy="85725"/>
          </a:xfrm>
          <a:custGeom>
            <a:avLst/>
            <a:gdLst/>
            <a:ahLst/>
            <a:cxnLst/>
            <a:rect l="l" t="t" r="r" b="b"/>
            <a:pathLst>
              <a:path w="145415" h="106045">
                <a:moveTo>
                  <a:pt x="0" y="0"/>
                </a:moveTo>
                <a:lnTo>
                  <a:pt x="0" y="105839"/>
                </a:lnTo>
                <a:lnTo>
                  <a:pt x="145419" y="52919"/>
                </a:lnTo>
                <a:lnTo>
                  <a:pt x="0" y="0"/>
                </a:lnTo>
                <a:close/>
              </a:path>
            </a:pathLst>
          </a:custGeom>
          <a:solidFill>
            <a:srgbClr val="BFD0D5"/>
          </a:solidFill>
        </p:spPr>
        <p:txBody>
          <a:bodyPr lIns="0" tIns="0" rIns="0" bIns="0"/>
          <a:lstStyle/>
          <a:p>
            <a:pPr>
              <a:defRPr/>
            </a:pPr>
            <a:endParaRPr sz="1067"/>
          </a:p>
        </p:txBody>
      </p:sp>
      <p:sp>
        <p:nvSpPr>
          <p:cNvPr id="49" name="object 20"/>
          <p:cNvSpPr txBox="1"/>
          <p:nvPr/>
        </p:nvSpPr>
        <p:spPr>
          <a:xfrm>
            <a:off x="700088" y="2591118"/>
            <a:ext cx="1223962" cy="144462"/>
          </a:xfrm>
          <a:prstGeom prst="rect">
            <a:avLst/>
          </a:prstGeom>
        </p:spPr>
        <p:txBody>
          <a:bodyPr lIns="0" tIns="0" rIns="0" bIns="0">
            <a:spAutoFit/>
          </a:bodyPr>
          <a:lstStyle/>
          <a:p>
            <a:pPr marL="7701">
              <a:defRPr/>
            </a:pPr>
            <a:r>
              <a:rPr sz="933" b="1" spc="-3" dirty="0">
                <a:solidFill>
                  <a:srgbClr val="FFFFFF"/>
                </a:solidFill>
                <a:latin typeface="Arial"/>
                <a:cs typeface="Arial"/>
              </a:rPr>
              <a:t>01 </a:t>
            </a:r>
            <a:r>
              <a:rPr sz="933" b="1" spc="-12" dirty="0">
                <a:solidFill>
                  <a:srgbClr val="FFFFFF"/>
                </a:solidFill>
                <a:latin typeface="Arial"/>
                <a:cs typeface="Arial"/>
              </a:rPr>
              <a:t>IBM’s </a:t>
            </a:r>
            <a:r>
              <a:rPr sz="933" b="1" spc="9" dirty="0">
                <a:solidFill>
                  <a:srgbClr val="FFFFFF"/>
                </a:solidFill>
                <a:latin typeface="Arial"/>
                <a:cs typeface="Arial"/>
              </a:rPr>
              <a:t>Data</a:t>
            </a:r>
            <a:r>
              <a:rPr sz="933" b="1" spc="-7" dirty="0">
                <a:solidFill>
                  <a:srgbClr val="FFFFFF"/>
                </a:solidFill>
                <a:latin typeface="Arial"/>
                <a:cs typeface="Arial"/>
              </a:rPr>
              <a:t> </a:t>
            </a:r>
            <a:r>
              <a:rPr sz="933" b="1" spc="9" dirty="0">
                <a:solidFill>
                  <a:srgbClr val="FFFFFF"/>
                </a:solidFill>
                <a:latin typeface="Arial"/>
                <a:cs typeface="Arial"/>
              </a:rPr>
              <a:t>Lake</a:t>
            </a:r>
            <a:endParaRPr sz="933" dirty="0">
              <a:latin typeface="Arial"/>
              <a:cs typeface="Arial"/>
            </a:endParaRPr>
          </a:p>
        </p:txBody>
      </p:sp>
      <p:sp>
        <p:nvSpPr>
          <p:cNvPr id="50" name="object 21"/>
          <p:cNvSpPr txBox="1"/>
          <p:nvPr/>
        </p:nvSpPr>
        <p:spPr>
          <a:xfrm>
            <a:off x="2822575" y="2591118"/>
            <a:ext cx="1863725" cy="606425"/>
          </a:xfrm>
          <a:prstGeom prst="rect">
            <a:avLst/>
          </a:prstGeom>
        </p:spPr>
        <p:txBody>
          <a:bodyPr lIns="0" tIns="0" rIns="0" bIns="0">
            <a:spAutoFit/>
          </a:bodyPr>
          <a:lstStyle/>
          <a:p>
            <a:pPr marL="7701">
              <a:defRPr/>
            </a:pPr>
            <a:r>
              <a:rPr sz="933" b="1" spc="9" dirty="0">
                <a:solidFill>
                  <a:srgbClr val="FFFFFF"/>
                </a:solidFill>
                <a:ea typeface="Arial" charset="0"/>
              </a:rPr>
              <a:t>02</a:t>
            </a:r>
            <a:r>
              <a:rPr lang="en-US" sz="933" b="1" spc="9" dirty="0">
                <a:solidFill>
                  <a:srgbClr val="FFFFFF"/>
                </a:solidFill>
                <a:ea typeface="Arial" charset="0"/>
              </a:rPr>
              <a:t> </a:t>
            </a:r>
            <a:r>
              <a:rPr sz="933" b="1" spc="7" dirty="0">
                <a:solidFill>
                  <a:srgbClr val="FFFFFF"/>
                </a:solidFill>
                <a:ea typeface="Arial" charset="0"/>
              </a:rPr>
              <a:t>Cognitive </a:t>
            </a:r>
            <a:r>
              <a:rPr sz="933" b="1" spc="12" dirty="0">
                <a:solidFill>
                  <a:srgbClr val="FFFFFF"/>
                </a:solidFill>
                <a:ea typeface="Arial" charset="0"/>
              </a:rPr>
              <a:t>Delivery</a:t>
            </a:r>
            <a:r>
              <a:rPr sz="933" b="1" spc="-24" dirty="0">
                <a:solidFill>
                  <a:srgbClr val="FFFFFF"/>
                </a:solidFill>
                <a:ea typeface="Arial" charset="0"/>
              </a:rPr>
              <a:t> </a:t>
            </a:r>
            <a:r>
              <a:rPr sz="933" b="1" spc="7" dirty="0">
                <a:solidFill>
                  <a:srgbClr val="FFFFFF"/>
                </a:solidFill>
                <a:ea typeface="Arial" charset="0"/>
              </a:rPr>
              <a:t>Insights</a:t>
            </a:r>
            <a:endParaRPr sz="933" dirty="0">
              <a:ea typeface="Arial" charset="0"/>
            </a:endParaRPr>
          </a:p>
          <a:p>
            <a:pPr marL="9237">
              <a:spcBef>
                <a:spcPts val="364"/>
              </a:spcBef>
              <a:defRPr/>
            </a:pPr>
            <a:r>
              <a:rPr sz="667" b="1" spc="-7" dirty="0">
                <a:solidFill>
                  <a:srgbClr val="FFFFFF"/>
                </a:solidFill>
                <a:ea typeface="Arial" charset="0"/>
              </a:rPr>
              <a:t>+ Cognitive </a:t>
            </a:r>
            <a:br>
              <a:rPr lang="en-US" sz="667" b="1" spc="-7" dirty="0">
                <a:solidFill>
                  <a:srgbClr val="FFFFFF"/>
                </a:solidFill>
                <a:ea typeface="Arial" charset="0"/>
              </a:rPr>
            </a:br>
            <a:r>
              <a:rPr lang="en-US" sz="667" b="1" spc="-7" dirty="0">
                <a:solidFill>
                  <a:srgbClr val="FFFFFF"/>
                </a:solidFill>
                <a:ea typeface="Arial" charset="0"/>
              </a:rPr>
              <a:t>   </a:t>
            </a:r>
            <a:r>
              <a:rPr sz="667" b="1" spc="-7" dirty="0">
                <a:solidFill>
                  <a:srgbClr val="FFFFFF"/>
                </a:solidFill>
                <a:ea typeface="Arial" charset="0"/>
              </a:rPr>
              <a:t>Micro</a:t>
            </a:r>
            <a:r>
              <a:rPr sz="667" b="1" spc="-12" dirty="0">
                <a:solidFill>
                  <a:srgbClr val="FFFFFF"/>
                </a:solidFill>
                <a:ea typeface="Arial" charset="0"/>
              </a:rPr>
              <a:t> </a:t>
            </a:r>
            <a:r>
              <a:rPr sz="667" b="1" dirty="0">
                <a:solidFill>
                  <a:srgbClr val="FFFFFF"/>
                </a:solidFill>
                <a:ea typeface="Arial" charset="0"/>
              </a:rPr>
              <a:t>Services</a:t>
            </a:r>
            <a:endParaRPr lang="en-US" sz="667" b="1" dirty="0">
              <a:solidFill>
                <a:srgbClr val="FFFFFF"/>
              </a:solidFill>
              <a:ea typeface="Arial" charset="0"/>
            </a:endParaRPr>
          </a:p>
          <a:p>
            <a:pPr marL="9237">
              <a:defRPr/>
            </a:pPr>
            <a:r>
              <a:rPr lang="en-US" sz="667" b="1" dirty="0">
                <a:solidFill>
                  <a:srgbClr val="FFFFFF"/>
                </a:solidFill>
                <a:ea typeface="Arial" charset="0"/>
              </a:rPr>
              <a:t>+ Knowledge</a:t>
            </a:r>
            <a:br>
              <a:rPr lang="en-US" sz="667" b="1" dirty="0">
                <a:solidFill>
                  <a:srgbClr val="FFFFFF"/>
                </a:solidFill>
                <a:ea typeface="Arial" charset="0"/>
              </a:rPr>
            </a:br>
            <a:r>
              <a:rPr lang="en-US" sz="667" b="1" dirty="0">
                <a:solidFill>
                  <a:srgbClr val="FFFFFF"/>
                </a:solidFill>
                <a:ea typeface="Arial" charset="0"/>
              </a:rPr>
              <a:t>   Modules</a:t>
            </a:r>
            <a:endParaRPr sz="667" dirty="0">
              <a:ea typeface="Arial" charset="0"/>
            </a:endParaRPr>
          </a:p>
        </p:txBody>
      </p:sp>
      <p:sp>
        <p:nvSpPr>
          <p:cNvPr id="51" name="object 23"/>
          <p:cNvSpPr/>
          <p:nvPr/>
        </p:nvSpPr>
        <p:spPr>
          <a:xfrm flipV="1">
            <a:off x="1924050" y="3862705"/>
            <a:ext cx="682625" cy="26988"/>
          </a:xfrm>
          <a:custGeom>
            <a:avLst/>
            <a:gdLst/>
            <a:ahLst/>
            <a:cxnLst/>
            <a:rect l="l" t="t" r="r" b="b"/>
            <a:pathLst>
              <a:path w="1096645">
                <a:moveTo>
                  <a:pt x="0" y="0"/>
                </a:moveTo>
                <a:lnTo>
                  <a:pt x="1096217" y="0"/>
                </a:lnTo>
              </a:path>
            </a:pathLst>
          </a:custGeom>
          <a:ln w="31412">
            <a:solidFill>
              <a:srgbClr val="59D1F5"/>
            </a:solidFill>
            <a:tailEnd type="triangle" w="sm" len="med"/>
          </a:ln>
        </p:spPr>
        <p:txBody>
          <a:bodyPr lIns="0" tIns="0" rIns="0" bIns="0"/>
          <a:lstStyle/>
          <a:p>
            <a:pPr>
              <a:defRPr/>
            </a:pPr>
            <a:endParaRPr sz="1067"/>
          </a:p>
        </p:txBody>
      </p:sp>
      <p:sp>
        <p:nvSpPr>
          <p:cNvPr id="12309" name="object 26"/>
          <p:cNvSpPr txBox="1">
            <a:spLocks noChangeArrowheads="1"/>
          </p:cNvSpPr>
          <p:nvPr/>
        </p:nvSpPr>
        <p:spPr bwMode="auto">
          <a:xfrm>
            <a:off x="866775" y="2886393"/>
            <a:ext cx="828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6350" indent="238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4000"/>
              </a:lnSpc>
              <a:spcBef>
                <a:spcPct val="0"/>
              </a:spcBef>
              <a:buFontTx/>
              <a:buNone/>
            </a:pPr>
            <a:r>
              <a:rPr lang="en-US" sz="600" b="1">
                <a:solidFill>
                  <a:srgbClr val="FFFFFF"/>
                </a:solidFill>
                <a:latin typeface="Arial" panose="020B0604020202020204" pitchFamily="34" charset="0"/>
                <a:cs typeface="Arial" panose="020B0604020202020204" pitchFamily="34" charset="0"/>
              </a:rPr>
              <a:t>Operations Data from  all Client Environments</a:t>
            </a:r>
            <a:endParaRPr lang="en-US" sz="600">
              <a:latin typeface="Arial" panose="020B0604020202020204" pitchFamily="34" charset="0"/>
              <a:cs typeface="Arial" panose="020B0604020202020204" pitchFamily="34" charset="0"/>
            </a:endParaRPr>
          </a:p>
        </p:txBody>
      </p:sp>
      <p:sp>
        <p:nvSpPr>
          <p:cNvPr id="12310" name="object 28"/>
          <p:cNvSpPr txBox="1">
            <a:spLocks noChangeArrowheads="1"/>
          </p:cNvSpPr>
          <p:nvPr/>
        </p:nvSpPr>
        <p:spPr bwMode="auto">
          <a:xfrm>
            <a:off x="679450" y="3391218"/>
            <a:ext cx="115728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925" indent="-26988">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4000"/>
              </a:lnSpc>
              <a:spcBef>
                <a:spcPct val="0"/>
              </a:spcBef>
              <a:buFontTx/>
              <a:buNone/>
            </a:pPr>
            <a:r>
              <a:rPr lang="en-US" sz="600" b="1">
                <a:solidFill>
                  <a:srgbClr val="FFFFFF"/>
                </a:solidFill>
                <a:latin typeface="Arial" panose="020B0604020202020204" pitchFamily="34" charset="0"/>
                <a:cs typeface="Arial" panose="020B0604020202020204" pitchFamily="34" charset="0"/>
              </a:rPr>
              <a:t>Services Capabilities </a:t>
            </a:r>
            <a:br>
              <a:rPr lang="en-US" sz="600" b="1">
                <a:solidFill>
                  <a:srgbClr val="FFFFFF"/>
                </a:solidFill>
                <a:latin typeface="Arial" panose="020B0604020202020204" pitchFamily="34" charset="0"/>
                <a:cs typeface="Arial" panose="020B0604020202020204" pitchFamily="34" charset="0"/>
              </a:rPr>
            </a:br>
            <a:r>
              <a:rPr lang="en-US" sz="600" b="1">
                <a:solidFill>
                  <a:srgbClr val="FFFFFF"/>
                </a:solidFill>
                <a:latin typeface="Arial" panose="020B0604020202020204" pitchFamily="34" charset="0"/>
                <a:cs typeface="Arial" panose="020B0604020202020204" pitchFamily="34" charset="0"/>
              </a:rPr>
              <a:t>from IBM and </a:t>
            </a:r>
            <a:br>
              <a:rPr lang="en-US" sz="600" b="1">
                <a:solidFill>
                  <a:srgbClr val="FFFFFF"/>
                </a:solidFill>
                <a:latin typeface="Arial" panose="020B0604020202020204" pitchFamily="34" charset="0"/>
                <a:cs typeface="Arial" panose="020B0604020202020204" pitchFamily="34" charset="0"/>
              </a:rPr>
            </a:br>
            <a:r>
              <a:rPr lang="en-US" sz="600" b="1">
                <a:solidFill>
                  <a:srgbClr val="FFFFFF"/>
                </a:solidFill>
                <a:latin typeface="Arial" panose="020B0604020202020204" pitchFamily="34" charset="0"/>
                <a:cs typeface="Arial" panose="020B0604020202020204" pitchFamily="34" charset="0"/>
              </a:rPr>
              <a:t>Other Providers</a:t>
            </a:r>
            <a:endParaRPr lang="en-US" sz="600">
              <a:latin typeface="Arial" panose="020B0604020202020204" pitchFamily="34" charset="0"/>
              <a:cs typeface="Arial" panose="020B0604020202020204" pitchFamily="34" charset="0"/>
            </a:endParaRPr>
          </a:p>
        </p:txBody>
      </p:sp>
      <p:sp>
        <p:nvSpPr>
          <p:cNvPr id="55" name="object 30"/>
          <p:cNvSpPr txBox="1"/>
          <p:nvPr/>
        </p:nvSpPr>
        <p:spPr>
          <a:xfrm>
            <a:off x="808038" y="4040505"/>
            <a:ext cx="947737" cy="204788"/>
          </a:xfrm>
          <a:prstGeom prst="rect">
            <a:avLst/>
          </a:prstGeom>
        </p:spPr>
        <p:txBody>
          <a:bodyPr lIns="0" tIns="0" rIns="0" bIns="0">
            <a:spAutoFit/>
          </a:bodyPr>
          <a:lstStyle/>
          <a:p>
            <a:pPr marL="7701" algn="ctr">
              <a:defRPr/>
            </a:pPr>
            <a:r>
              <a:rPr sz="667" b="1" spc="12" dirty="0">
                <a:solidFill>
                  <a:srgbClr val="FFFFFF"/>
                </a:solidFill>
                <a:latin typeface="HelvNeue Bold for IBM"/>
                <a:cs typeface="HelvNeue Bold for IBM"/>
              </a:rPr>
              <a:t>Data Sharing</a:t>
            </a:r>
            <a:r>
              <a:rPr sz="667" b="1" spc="-33" dirty="0">
                <a:solidFill>
                  <a:srgbClr val="FFFFFF"/>
                </a:solidFill>
                <a:latin typeface="HelvNeue Bold for IBM"/>
                <a:cs typeface="HelvNeue Bold for IBM"/>
              </a:rPr>
              <a:t> </a:t>
            </a:r>
            <a:r>
              <a:rPr sz="667" b="1" spc="12" dirty="0">
                <a:solidFill>
                  <a:srgbClr val="FFFFFF"/>
                </a:solidFill>
                <a:latin typeface="HelvNeue Bold for IBM"/>
                <a:cs typeface="HelvNeue Bold for IBM"/>
              </a:rPr>
              <a:t>Partnerships</a:t>
            </a:r>
            <a:endParaRPr sz="667" dirty="0">
              <a:latin typeface="HelvNeue Bold for IBM"/>
              <a:cs typeface="HelvNeue Bold for IBM"/>
            </a:endParaRPr>
          </a:p>
        </p:txBody>
      </p:sp>
      <p:sp>
        <p:nvSpPr>
          <p:cNvPr id="56" name="object 32"/>
          <p:cNvSpPr txBox="1"/>
          <p:nvPr/>
        </p:nvSpPr>
        <p:spPr>
          <a:xfrm>
            <a:off x="812800" y="4608830"/>
            <a:ext cx="936625" cy="206375"/>
          </a:xfrm>
          <a:prstGeom prst="rect">
            <a:avLst/>
          </a:prstGeom>
        </p:spPr>
        <p:txBody>
          <a:bodyPr lIns="0" tIns="0" rIns="0" bIns="0">
            <a:spAutoFit/>
          </a:bodyPr>
          <a:lstStyle/>
          <a:p>
            <a:pPr marL="7701" algn="ctr">
              <a:defRPr/>
            </a:pPr>
            <a:r>
              <a:rPr sz="667" b="1" spc="9" dirty="0">
                <a:solidFill>
                  <a:srgbClr val="007670"/>
                </a:solidFill>
                <a:latin typeface="Arial"/>
                <a:cs typeface="Arial"/>
              </a:rPr>
              <a:t>Client </a:t>
            </a:r>
            <a:r>
              <a:rPr sz="667" b="1" spc="7" dirty="0">
                <a:solidFill>
                  <a:srgbClr val="007670"/>
                </a:solidFill>
                <a:latin typeface="Arial"/>
                <a:cs typeface="Arial"/>
              </a:rPr>
              <a:t>Environment’s</a:t>
            </a:r>
            <a:r>
              <a:rPr sz="667" b="1" spc="-12" dirty="0">
                <a:solidFill>
                  <a:srgbClr val="007670"/>
                </a:solidFill>
                <a:latin typeface="Arial"/>
                <a:cs typeface="Arial"/>
              </a:rPr>
              <a:t> </a:t>
            </a:r>
            <a:r>
              <a:rPr sz="667" b="1" spc="12" dirty="0">
                <a:solidFill>
                  <a:srgbClr val="007670"/>
                </a:solidFill>
                <a:latin typeface="Arial"/>
                <a:cs typeface="Arial"/>
              </a:rPr>
              <a:t>Data</a:t>
            </a:r>
            <a:endParaRPr sz="667" dirty="0">
              <a:solidFill>
                <a:srgbClr val="007670"/>
              </a:solidFill>
              <a:latin typeface="Arial"/>
              <a:cs typeface="Arial"/>
            </a:endParaRPr>
          </a:p>
        </p:txBody>
      </p:sp>
      <p:sp>
        <p:nvSpPr>
          <p:cNvPr id="57" name="object 72"/>
          <p:cNvSpPr/>
          <p:nvPr/>
        </p:nvSpPr>
        <p:spPr>
          <a:xfrm>
            <a:off x="10391775" y="2919730"/>
            <a:ext cx="0" cy="0"/>
          </a:xfrm>
          <a:custGeom>
            <a:avLst/>
            <a:gdLst/>
            <a:ahLst/>
            <a:cxnLst/>
            <a:rect l="l" t="t" r="r" b="b"/>
            <a:pathLst>
              <a:path>
                <a:moveTo>
                  <a:pt x="0" y="0"/>
                </a:moveTo>
                <a:lnTo>
                  <a:pt x="0" y="0"/>
                </a:lnTo>
              </a:path>
            </a:pathLst>
          </a:custGeom>
          <a:ln w="31412">
            <a:solidFill>
              <a:srgbClr val="7FD2CF"/>
            </a:solidFill>
          </a:ln>
        </p:spPr>
        <p:txBody>
          <a:bodyPr lIns="0" tIns="0" rIns="0" bIns="0"/>
          <a:lstStyle/>
          <a:p>
            <a:pPr>
              <a:defRPr/>
            </a:pPr>
            <a:endParaRPr sz="1067"/>
          </a:p>
        </p:txBody>
      </p:sp>
      <p:sp>
        <p:nvSpPr>
          <p:cNvPr id="59" name="object 75"/>
          <p:cNvSpPr txBox="1"/>
          <p:nvPr/>
        </p:nvSpPr>
        <p:spPr>
          <a:xfrm>
            <a:off x="3524250" y="3792855"/>
            <a:ext cx="2017713" cy="142875"/>
          </a:xfrm>
          <a:prstGeom prst="rect">
            <a:avLst/>
          </a:prstGeom>
        </p:spPr>
        <p:txBody>
          <a:bodyPr lIns="0" tIns="0" rIns="0" bIns="0">
            <a:spAutoFit/>
          </a:bodyPr>
          <a:lstStyle/>
          <a:p>
            <a:pPr marL="7701">
              <a:defRPr/>
            </a:pPr>
            <a:r>
              <a:rPr sz="933" b="1" spc="12" dirty="0">
                <a:solidFill>
                  <a:srgbClr val="FFFFFF"/>
                </a:solidFill>
                <a:latin typeface="Arial"/>
                <a:cs typeface="Arial"/>
              </a:rPr>
              <a:t>04</a:t>
            </a:r>
            <a:r>
              <a:rPr lang="en-US" sz="933" b="1" spc="12" dirty="0">
                <a:solidFill>
                  <a:srgbClr val="FFFFFF"/>
                </a:solidFill>
                <a:latin typeface="Arial"/>
                <a:cs typeface="Arial"/>
              </a:rPr>
              <a:t> Cognitive </a:t>
            </a:r>
            <a:r>
              <a:rPr sz="933" b="1" spc="15" dirty="0">
                <a:solidFill>
                  <a:srgbClr val="FFFFFF"/>
                </a:solidFill>
                <a:latin typeface="Arial"/>
                <a:cs typeface="Arial"/>
              </a:rPr>
              <a:t>Services</a:t>
            </a:r>
            <a:r>
              <a:rPr sz="933" b="1" spc="-27" dirty="0">
                <a:solidFill>
                  <a:srgbClr val="FFFFFF"/>
                </a:solidFill>
                <a:latin typeface="Arial"/>
                <a:cs typeface="Arial"/>
              </a:rPr>
              <a:t> </a:t>
            </a:r>
            <a:r>
              <a:rPr sz="933" b="1" spc="7" dirty="0">
                <a:solidFill>
                  <a:srgbClr val="FFFFFF"/>
                </a:solidFill>
                <a:latin typeface="Arial"/>
                <a:cs typeface="Arial"/>
              </a:rPr>
              <a:t>Optimizer</a:t>
            </a:r>
            <a:endParaRPr sz="933" dirty="0">
              <a:latin typeface="Arial"/>
              <a:cs typeface="Arial"/>
            </a:endParaRPr>
          </a:p>
        </p:txBody>
      </p:sp>
      <p:sp>
        <p:nvSpPr>
          <p:cNvPr id="60" name="object 78"/>
          <p:cNvSpPr txBox="1"/>
          <p:nvPr/>
        </p:nvSpPr>
        <p:spPr>
          <a:xfrm>
            <a:off x="3122613" y="4467543"/>
            <a:ext cx="2176462" cy="142875"/>
          </a:xfrm>
          <a:prstGeom prst="rect">
            <a:avLst/>
          </a:prstGeom>
        </p:spPr>
        <p:txBody>
          <a:bodyPr lIns="0" tIns="0" rIns="0" bIns="0">
            <a:spAutoFit/>
          </a:bodyPr>
          <a:lstStyle/>
          <a:p>
            <a:pPr marL="7701">
              <a:defRPr/>
            </a:pPr>
            <a:r>
              <a:rPr sz="933" b="1" spc="12" dirty="0">
                <a:solidFill>
                  <a:srgbClr val="FFFFFF"/>
                </a:solidFill>
                <a:latin typeface="Arial"/>
                <a:cs typeface="Arial"/>
              </a:rPr>
              <a:t>03</a:t>
            </a:r>
            <a:r>
              <a:rPr lang="en-US" sz="933" b="1" spc="12" dirty="0">
                <a:solidFill>
                  <a:srgbClr val="FFFFFF"/>
                </a:solidFill>
                <a:latin typeface="Arial"/>
                <a:cs typeface="Arial"/>
              </a:rPr>
              <a:t> Cognitive </a:t>
            </a:r>
            <a:r>
              <a:rPr sz="933" b="1" spc="15" dirty="0">
                <a:solidFill>
                  <a:srgbClr val="FFFFFF"/>
                </a:solidFill>
                <a:latin typeface="Arial"/>
                <a:cs typeface="Arial"/>
              </a:rPr>
              <a:t>Services</a:t>
            </a:r>
            <a:r>
              <a:rPr sz="933" b="1" spc="-43" dirty="0">
                <a:solidFill>
                  <a:srgbClr val="FFFFFF"/>
                </a:solidFill>
                <a:latin typeface="Arial"/>
                <a:cs typeface="Arial"/>
              </a:rPr>
              <a:t> </a:t>
            </a:r>
            <a:r>
              <a:rPr sz="933" b="1" spc="12" dirty="0">
                <a:solidFill>
                  <a:srgbClr val="FFFFFF"/>
                </a:solidFill>
                <a:latin typeface="Arial"/>
                <a:cs typeface="Arial"/>
              </a:rPr>
              <a:t>Manager</a:t>
            </a:r>
            <a:endParaRPr sz="933" dirty="0">
              <a:latin typeface="Arial"/>
              <a:cs typeface="Arial"/>
            </a:endParaRPr>
          </a:p>
        </p:txBody>
      </p:sp>
      <p:sp>
        <p:nvSpPr>
          <p:cNvPr id="61" name="object 81"/>
          <p:cNvSpPr txBox="1"/>
          <p:nvPr/>
        </p:nvSpPr>
        <p:spPr>
          <a:xfrm>
            <a:off x="3922713" y="3111818"/>
            <a:ext cx="1998662" cy="144462"/>
          </a:xfrm>
          <a:prstGeom prst="rect">
            <a:avLst/>
          </a:prstGeom>
        </p:spPr>
        <p:txBody>
          <a:bodyPr lIns="0" tIns="0" rIns="0" bIns="0">
            <a:spAutoFit/>
          </a:bodyPr>
          <a:lstStyle/>
          <a:p>
            <a:pPr marL="7701">
              <a:defRPr/>
            </a:pPr>
            <a:r>
              <a:rPr sz="933" b="1" spc="9" dirty="0">
                <a:solidFill>
                  <a:srgbClr val="FFFFFF"/>
                </a:solidFill>
                <a:latin typeface="HelvNeue Bold for IBM"/>
                <a:cs typeface="HelvNeue Bold for IBM"/>
              </a:rPr>
              <a:t>05  </a:t>
            </a:r>
            <a:r>
              <a:rPr lang="en-US" sz="933" b="1" spc="9" dirty="0">
                <a:solidFill>
                  <a:srgbClr val="FFFFFF"/>
                </a:solidFill>
                <a:latin typeface="HelvNeue Bold for IBM"/>
                <a:cs typeface="HelvNeue Bold for IBM"/>
              </a:rPr>
              <a:t>Cognitive </a:t>
            </a:r>
            <a:r>
              <a:rPr sz="933" b="1" spc="9" dirty="0">
                <a:solidFill>
                  <a:srgbClr val="FFFFFF"/>
                </a:solidFill>
                <a:latin typeface="HelvNeue Bold for IBM"/>
                <a:cs typeface="HelvNeue Bold for IBM"/>
              </a:rPr>
              <a:t>Solution</a:t>
            </a:r>
            <a:r>
              <a:rPr sz="933" b="1" spc="-36" dirty="0">
                <a:solidFill>
                  <a:srgbClr val="FFFFFF"/>
                </a:solidFill>
                <a:latin typeface="HelvNeue Bold for IBM"/>
                <a:cs typeface="HelvNeue Bold for IBM"/>
              </a:rPr>
              <a:t> </a:t>
            </a:r>
            <a:r>
              <a:rPr sz="933" b="1" spc="9" dirty="0">
                <a:solidFill>
                  <a:srgbClr val="FFFFFF"/>
                </a:solidFill>
                <a:latin typeface="HelvNeue Bold for IBM"/>
                <a:cs typeface="HelvNeue Bold for IBM"/>
              </a:rPr>
              <a:t>Designer</a:t>
            </a:r>
            <a:endParaRPr sz="933" dirty="0">
              <a:latin typeface="HelvNeue Bold for IBM"/>
              <a:cs typeface="HelvNeue Bold for IBM"/>
            </a:endParaRPr>
          </a:p>
        </p:txBody>
      </p:sp>
      <p:sp>
        <p:nvSpPr>
          <p:cNvPr id="62" name="object 106"/>
          <p:cNvSpPr/>
          <p:nvPr/>
        </p:nvSpPr>
        <p:spPr>
          <a:xfrm>
            <a:off x="6210300" y="4029393"/>
            <a:ext cx="1576388" cy="544512"/>
          </a:xfrm>
          <a:custGeom>
            <a:avLst/>
            <a:gdLst/>
            <a:ahLst/>
            <a:cxnLst/>
            <a:rect l="l" t="t" r="r" b="b"/>
            <a:pathLst>
              <a:path w="2599690" h="897254">
                <a:moveTo>
                  <a:pt x="0" y="897260"/>
                </a:moveTo>
                <a:lnTo>
                  <a:pt x="1818897" y="897260"/>
                </a:lnTo>
                <a:lnTo>
                  <a:pt x="1860624" y="896132"/>
                </a:lnTo>
                <a:lnTo>
                  <a:pt x="1882051" y="888237"/>
                </a:lnTo>
                <a:lnTo>
                  <a:pt x="1889945" y="866807"/>
                </a:lnTo>
                <a:lnTo>
                  <a:pt x="1891073" y="825074"/>
                </a:lnTo>
                <a:lnTo>
                  <a:pt x="1891073" y="72175"/>
                </a:lnTo>
                <a:lnTo>
                  <a:pt x="1892201" y="30449"/>
                </a:lnTo>
                <a:lnTo>
                  <a:pt x="1900096" y="9021"/>
                </a:lnTo>
                <a:lnTo>
                  <a:pt x="1921526" y="1127"/>
                </a:lnTo>
                <a:lnTo>
                  <a:pt x="1963259" y="0"/>
                </a:lnTo>
                <a:lnTo>
                  <a:pt x="2599334" y="0"/>
                </a:lnTo>
              </a:path>
            </a:pathLst>
          </a:custGeom>
          <a:ln w="31412">
            <a:solidFill>
              <a:srgbClr val="4E2466"/>
            </a:solidFill>
            <a:headEnd type="none"/>
            <a:tailEnd type="triangle" w="sm" len="med"/>
          </a:ln>
        </p:spPr>
        <p:txBody>
          <a:bodyPr lIns="0" tIns="0" rIns="0" bIns="0"/>
          <a:lstStyle/>
          <a:p>
            <a:pPr>
              <a:defRPr/>
            </a:pPr>
            <a:endParaRPr sz="1067"/>
          </a:p>
        </p:txBody>
      </p:sp>
      <p:sp>
        <p:nvSpPr>
          <p:cNvPr id="64" name="object 108"/>
          <p:cNvSpPr/>
          <p:nvPr/>
        </p:nvSpPr>
        <p:spPr>
          <a:xfrm>
            <a:off x="7004050" y="3202305"/>
            <a:ext cx="782638" cy="542925"/>
          </a:xfrm>
          <a:custGeom>
            <a:avLst/>
            <a:gdLst/>
            <a:ahLst/>
            <a:cxnLst/>
            <a:rect l="l" t="t" r="r" b="b"/>
            <a:pathLst>
              <a:path w="1289684" h="894079">
                <a:moveTo>
                  <a:pt x="0" y="0"/>
                </a:moveTo>
                <a:lnTo>
                  <a:pt x="503408" y="0"/>
                </a:lnTo>
                <a:lnTo>
                  <a:pt x="545141" y="1127"/>
                </a:lnTo>
                <a:lnTo>
                  <a:pt x="566571" y="9021"/>
                </a:lnTo>
                <a:lnTo>
                  <a:pt x="574467" y="30449"/>
                </a:lnTo>
                <a:lnTo>
                  <a:pt x="575595" y="72175"/>
                </a:lnTo>
                <a:lnTo>
                  <a:pt x="575595" y="821461"/>
                </a:lnTo>
                <a:lnTo>
                  <a:pt x="576722" y="863188"/>
                </a:lnTo>
                <a:lnTo>
                  <a:pt x="584617" y="884615"/>
                </a:lnTo>
                <a:lnTo>
                  <a:pt x="606044" y="892509"/>
                </a:lnTo>
                <a:lnTo>
                  <a:pt x="647770" y="893637"/>
                </a:lnTo>
                <a:lnTo>
                  <a:pt x="1289091" y="893637"/>
                </a:lnTo>
              </a:path>
            </a:pathLst>
          </a:custGeom>
          <a:ln w="31412">
            <a:solidFill>
              <a:srgbClr val="AA2187"/>
            </a:solidFill>
            <a:tailEnd type="triangle" w="sm" len="med"/>
          </a:ln>
        </p:spPr>
        <p:txBody>
          <a:bodyPr lIns="0" tIns="0" rIns="0" bIns="0"/>
          <a:lstStyle/>
          <a:p>
            <a:pPr>
              <a:defRPr/>
            </a:pPr>
            <a:endParaRPr sz="1067"/>
          </a:p>
        </p:txBody>
      </p:sp>
      <p:sp>
        <p:nvSpPr>
          <p:cNvPr id="12319" name="object 112"/>
          <p:cNvSpPr txBox="1">
            <a:spLocks noChangeArrowheads="1"/>
          </p:cNvSpPr>
          <p:nvPr/>
        </p:nvSpPr>
        <p:spPr bwMode="auto">
          <a:xfrm>
            <a:off x="10434638" y="2581593"/>
            <a:ext cx="11080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925"/>
              </a:lnSpc>
              <a:spcBef>
                <a:spcPct val="0"/>
              </a:spcBef>
              <a:buFontTx/>
              <a:buNone/>
            </a:pPr>
            <a:r>
              <a:rPr lang="en-US" sz="900" b="1">
                <a:solidFill>
                  <a:srgbClr val="FFFFFF"/>
                </a:solidFill>
                <a:latin typeface="Arial" panose="020B0604020202020204" pitchFamily="34" charset="0"/>
                <a:cs typeface="Arial" panose="020B0604020202020204" pitchFamily="34" charset="0"/>
              </a:rPr>
              <a:t>06 Client-Centric Dashboards</a:t>
            </a:r>
            <a:endParaRPr lang="en-US" sz="900">
              <a:latin typeface="Arial" panose="020B0604020202020204" pitchFamily="34" charset="0"/>
              <a:cs typeface="Arial" panose="020B0604020202020204" pitchFamily="34" charset="0"/>
            </a:endParaRPr>
          </a:p>
        </p:txBody>
      </p:sp>
      <p:sp>
        <p:nvSpPr>
          <p:cNvPr id="68" name="object 113"/>
          <p:cNvSpPr/>
          <p:nvPr/>
        </p:nvSpPr>
        <p:spPr>
          <a:xfrm>
            <a:off x="10448925" y="2868930"/>
            <a:ext cx="1100138" cy="649288"/>
          </a:xfrm>
          <a:custGeom>
            <a:avLst/>
            <a:gdLst/>
            <a:ahLst/>
            <a:cxnLst/>
            <a:rect l="l" t="t" r="r" b="b"/>
            <a:pathLst>
              <a:path w="1814830" h="1070610">
                <a:moveTo>
                  <a:pt x="1741318" y="0"/>
                </a:moveTo>
                <a:lnTo>
                  <a:pt x="73296" y="0"/>
                </a:lnTo>
                <a:lnTo>
                  <a:pt x="30921" y="1145"/>
                </a:lnTo>
                <a:lnTo>
                  <a:pt x="9162" y="9162"/>
                </a:lnTo>
                <a:lnTo>
                  <a:pt x="1145" y="30921"/>
                </a:lnTo>
                <a:lnTo>
                  <a:pt x="0" y="73296"/>
                </a:lnTo>
                <a:lnTo>
                  <a:pt x="0" y="997037"/>
                </a:lnTo>
                <a:lnTo>
                  <a:pt x="1145" y="1039412"/>
                </a:lnTo>
                <a:lnTo>
                  <a:pt x="9162" y="1061171"/>
                </a:lnTo>
                <a:lnTo>
                  <a:pt x="30921" y="1069188"/>
                </a:lnTo>
                <a:lnTo>
                  <a:pt x="73296" y="1070333"/>
                </a:lnTo>
                <a:lnTo>
                  <a:pt x="1741318" y="1070333"/>
                </a:lnTo>
                <a:lnTo>
                  <a:pt x="1783693" y="1069188"/>
                </a:lnTo>
                <a:lnTo>
                  <a:pt x="1805452" y="1061171"/>
                </a:lnTo>
                <a:lnTo>
                  <a:pt x="1813469" y="1039412"/>
                </a:lnTo>
                <a:lnTo>
                  <a:pt x="1814614" y="997037"/>
                </a:lnTo>
                <a:lnTo>
                  <a:pt x="1814614" y="73296"/>
                </a:lnTo>
                <a:lnTo>
                  <a:pt x="1813469" y="30921"/>
                </a:lnTo>
                <a:lnTo>
                  <a:pt x="1805452" y="9162"/>
                </a:lnTo>
                <a:lnTo>
                  <a:pt x="1783693" y="1145"/>
                </a:lnTo>
                <a:lnTo>
                  <a:pt x="1741318" y="0"/>
                </a:lnTo>
                <a:close/>
              </a:path>
            </a:pathLst>
          </a:custGeom>
          <a:solidFill>
            <a:srgbClr val="33918C"/>
          </a:solidFill>
        </p:spPr>
        <p:txBody>
          <a:bodyPr lIns="0" tIns="0" rIns="0" bIns="0"/>
          <a:lstStyle/>
          <a:p>
            <a:pPr>
              <a:defRPr/>
            </a:pPr>
            <a:endParaRPr sz="1067"/>
          </a:p>
        </p:txBody>
      </p:sp>
      <p:sp>
        <p:nvSpPr>
          <p:cNvPr id="69" name="object 114"/>
          <p:cNvSpPr/>
          <p:nvPr/>
        </p:nvSpPr>
        <p:spPr>
          <a:xfrm>
            <a:off x="10975975" y="3057843"/>
            <a:ext cx="127000" cy="147637"/>
          </a:xfrm>
          <a:custGeom>
            <a:avLst/>
            <a:gdLst/>
            <a:ahLst/>
            <a:cxnLst/>
            <a:rect l="l" t="t" r="r" b="b"/>
            <a:pathLst>
              <a:path w="208280" h="243839">
                <a:moveTo>
                  <a:pt x="135378" y="104101"/>
                </a:moveTo>
                <a:lnTo>
                  <a:pt x="146243" y="95228"/>
                </a:lnTo>
                <a:lnTo>
                  <a:pt x="154610" y="84041"/>
                </a:lnTo>
                <a:lnTo>
                  <a:pt x="159988" y="71006"/>
                </a:lnTo>
                <a:lnTo>
                  <a:pt x="161890" y="56584"/>
                </a:lnTo>
                <a:lnTo>
                  <a:pt x="157341" y="34557"/>
                </a:lnTo>
                <a:lnTo>
                  <a:pt x="144937" y="16571"/>
                </a:lnTo>
                <a:lnTo>
                  <a:pt x="126542" y="4446"/>
                </a:lnTo>
                <a:lnTo>
                  <a:pt x="104017" y="0"/>
                </a:lnTo>
                <a:lnTo>
                  <a:pt x="81496" y="4446"/>
                </a:lnTo>
                <a:lnTo>
                  <a:pt x="63108" y="16571"/>
                </a:lnTo>
                <a:lnTo>
                  <a:pt x="50711" y="34557"/>
                </a:lnTo>
                <a:lnTo>
                  <a:pt x="46166" y="56584"/>
                </a:lnTo>
                <a:lnTo>
                  <a:pt x="48065" y="71006"/>
                </a:lnTo>
                <a:lnTo>
                  <a:pt x="53439" y="84041"/>
                </a:lnTo>
                <a:lnTo>
                  <a:pt x="61799" y="95228"/>
                </a:lnTo>
                <a:lnTo>
                  <a:pt x="72657" y="104101"/>
                </a:lnTo>
                <a:lnTo>
                  <a:pt x="43537" y="116051"/>
                </a:lnTo>
                <a:lnTo>
                  <a:pt x="20536" y="134563"/>
                </a:lnTo>
                <a:lnTo>
                  <a:pt x="5430" y="158185"/>
                </a:lnTo>
                <a:lnTo>
                  <a:pt x="0" y="185460"/>
                </a:lnTo>
                <a:lnTo>
                  <a:pt x="0" y="243311"/>
                </a:lnTo>
                <a:lnTo>
                  <a:pt x="208035" y="243311"/>
                </a:lnTo>
                <a:lnTo>
                  <a:pt x="208035" y="185460"/>
                </a:lnTo>
                <a:lnTo>
                  <a:pt x="202606" y="158185"/>
                </a:lnTo>
                <a:lnTo>
                  <a:pt x="187503" y="134563"/>
                </a:lnTo>
                <a:lnTo>
                  <a:pt x="164502" y="116051"/>
                </a:lnTo>
                <a:lnTo>
                  <a:pt x="135378" y="104101"/>
                </a:lnTo>
                <a:close/>
              </a:path>
            </a:pathLst>
          </a:custGeom>
          <a:ln w="20941">
            <a:solidFill>
              <a:srgbClr val="FFFFFF"/>
            </a:solidFill>
          </a:ln>
        </p:spPr>
        <p:txBody>
          <a:bodyPr lIns="0" tIns="0" rIns="0" bIns="0"/>
          <a:lstStyle/>
          <a:p>
            <a:pPr>
              <a:defRPr/>
            </a:pPr>
            <a:endParaRPr sz="1067"/>
          </a:p>
        </p:txBody>
      </p:sp>
      <p:sp>
        <p:nvSpPr>
          <p:cNvPr id="70" name="object 115"/>
          <p:cNvSpPr txBox="1"/>
          <p:nvPr/>
        </p:nvSpPr>
        <p:spPr>
          <a:xfrm>
            <a:off x="10796588" y="3261043"/>
            <a:ext cx="485775" cy="206375"/>
          </a:xfrm>
          <a:prstGeom prst="rect">
            <a:avLst/>
          </a:prstGeom>
        </p:spPr>
        <p:txBody>
          <a:bodyPr lIns="0" tIns="0" rIns="0" bIns="0">
            <a:spAutoFit/>
          </a:bodyPr>
          <a:lstStyle/>
          <a:p>
            <a:pPr marL="7701" algn="ctr">
              <a:defRPr/>
            </a:pPr>
            <a:r>
              <a:rPr sz="667" b="1" spc="-7" dirty="0">
                <a:solidFill>
                  <a:srgbClr val="FFFFFF"/>
                </a:solidFill>
                <a:latin typeface="Arial"/>
                <a:cs typeface="Arial"/>
              </a:rPr>
              <a:t>Tech</a:t>
            </a:r>
            <a:r>
              <a:rPr sz="667" b="1" spc="-57" dirty="0">
                <a:solidFill>
                  <a:srgbClr val="FFFFFF"/>
                </a:solidFill>
                <a:latin typeface="Arial"/>
                <a:cs typeface="Arial"/>
              </a:rPr>
              <a:t> </a:t>
            </a:r>
            <a:r>
              <a:rPr sz="667" b="1" spc="12" dirty="0">
                <a:solidFill>
                  <a:srgbClr val="FFFFFF"/>
                </a:solidFill>
                <a:latin typeface="Arial"/>
                <a:cs typeface="Arial"/>
              </a:rPr>
              <a:t>Leaders</a:t>
            </a:r>
            <a:endParaRPr sz="667" dirty="0">
              <a:latin typeface="Arial"/>
              <a:cs typeface="Arial"/>
            </a:endParaRPr>
          </a:p>
        </p:txBody>
      </p:sp>
      <p:sp>
        <p:nvSpPr>
          <p:cNvPr id="71" name="object 116"/>
          <p:cNvSpPr/>
          <p:nvPr/>
        </p:nvSpPr>
        <p:spPr>
          <a:xfrm>
            <a:off x="10448925" y="3581718"/>
            <a:ext cx="1100138" cy="649287"/>
          </a:xfrm>
          <a:custGeom>
            <a:avLst/>
            <a:gdLst/>
            <a:ahLst/>
            <a:cxnLst/>
            <a:rect l="l" t="t" r="r" b="b"/>
            <a:pathLst>
              <a:path w="1814830" h="1070610">
                <a:moveTo>
                  <a:pt x="1741318" y="0"/>
                </a:moveTo>
                <a:lnTo>
                  <a:pt x="73296" y="0"/>
                </a:lnTo>
                <a:lnTo>
                  <a:pt x="30921" y="1145"/>
                </a:lnTo>
                <a:lnTo>
                  <a:pt x="9162" y="9162"/>
                </a:lnTo>
                <a:lnTo>
                  <a:pt x="1145" y="30921"/>
                </a:lnTo>
                <a:lnTo>
                  <a:pt x="0" y="73296"/>
                </a:lnTo>
                <a:lnTo>
                  <a:pt x="0" y="997037"/>
                </a:lnTo>
                <a:lnTo>
                  <a:pt x="1145" y="1039412"/>
                </a:lnTo>
                <a:lnTo>
                  <a:pt x="9162" y="1061171"/>
                </a:lnTo>
                <a:lnTo>
                  <a:pt x="30921" y="1069188"/>
                </a:lnTo>
                <a:lnTo>
                  <a:pt x="73296" y="1070333"/>
                </a:lnTo>
                <a:lnTo>
                  <a:pt x="1741318" y="1070333"/>
                </a:lnTo>
                <a:lnTo>
                  <a:pt x="1783693" y="1069188"/>
                </a:lnTo>
                <a:lnTo>
                  <a:pt x="1805452" y="1061171"/>
                </a:lnTo>
                <a:lnTo>
                  <a:pt x="1813469" y="1039412"/>
                </a:lnTo>
                <a:lnTo>
                  <a:pt x="1814614" y="997037"/>
                </a:lnTo>
                <a:lnTo>
                  <a:pt x="1814614" y="73296"/>
                </a:lnTo>
                <a:lnTo>
                  <a:pt x="1813469" y="30921"/>
                </a:lnTo>
                <a:lnTo>
                  <a:pt x="1805452" y="9162"/>
                </a:lnTo>
                <a:lnTo>
                  <a:pt x="1783693" y="1145"/>
                </a:lnTo>
                <a:lnTo>
                  <a:pt x="1741318" y="0"/>
                </a:lnTo>
                <a:close/>
              </a:path>
            </a:pathLst>
          </a:custGeom>
          <a:solidFill>
            <a:srgbClr val="33918C"/>
          </a:solidFill>
        </p:spPr>
        <p:txBody>
          <a:bodyPr lIns="0" tIns="0" rIns="0" bIns="0"/>
          <a:lstStyle/>
          <a:p>
            <a:pPr>
              <a:defRPr/>
            </a:pPr>
            <a:endParaRPr sz="1067"/>
          </a:p>
        </p:txBody>
      </p:sp>
      <p:sp>
        <p:nvSpPr>
          <p:cNvPr id="72" name="object 117"/>
          <p:cNvSpPr/>
          <p:nvPr/>
        </p:nvSpPr>
        <p:spPr>
          <a:xfrm>
            <a:off x="10975975" y="3770630"/>
            <a:ext cx="127000" cy="147638"/>
          </a:xfrm>
          <a:custGeom>
            <a:avLst/>
            <a:gdLst/>
            <a:ahLst/>
            <a:cxnLst/>
            <a:rect l="l" t="t" r="r" b="b"/>
            <a:pathLst>
              <a:path w="208280" h="243839">
                <a:moveTo>
                  <a:pt x="135378" y="104101"/>
                </a:moveTo>
                <a:lnTo>
                  <a:pt x="146243" y="95228"/>
                </a:lnTo>
                <a:lnTo>
                  <a:pt x="154610" y="84041"/>
                </a:lnTo>
                <a:lnTo>
                  <a:pt x="159988" y="71006"/>
                </a:lnTo>
                <a:lnTo>
                  <a:pt x="161890" y="56584"/>
                </a:lnTo>
                <a:lnTo>
                  <a:pt x="157341" y="34557"/>
                </a:lnTo>
                <a:lnTo>
                  <a:pt x="144937" y="16571"/>
                </a:lnTo>
                <a:lnTo>
                  <a:pt x="126542" y="4446"/>
                </a:lnTo>
                <a:lnTo>
                  <a:pt x="104017" y="0"/>
                </a:lnTo>
                <a:lnTo>
                  <a:pt x="81496" y="4446"/>
                </a:lnTo>
                <a:lnTo>
                  <a:pt x="63108" y="16571"/>
                </a:lnTo>
                <a:lnTo>
                  <a:pt x="50711" y="34557"/>
                </a:lnTo>
                <a:lnTo>
                  <a:pt x="46166" y="56584"/>
                </a:lnTo>
                <a:lnTo>
                  <a:pt x="48065" y="71006"/>
                </a:lnTo>
                <a:lnTo>
                  <a:pt x="53439" y="84041"/>
                </a:lnTo>
                <a:lnTo>
                  <a:pt x="61799" y="95228"/>
                </a:lnTo>
                <a:lnTo>
                  <a:pt x="72657" y="104101"/>
                </a:lnTo>
                <a:lnTo>
                  <a:pt x="43537" y="116051"/>
                </a:lnTo>
                <a:lnTo>
                  <a:pt x="20536" y="134563"/>
                </a:lnTo>
                <a:lnTo>
                  <a:pt x="5430" y="158185"/>
                </a:lnTo>
                <a:lnTo>
                  <a:pt x="0" y="185460"/>
                </a:lnTo>
                <a:lnTo>
                  <a:pt x="0" y="243311"/>
                </a:lnTo>
                <a:lnTo>
                  <a:pt x="208035" y="243311"/>
                </a:lnTo>
                <a:lnTo>
                  <a:pt x="208035" y="185460"/>
                </a:lnTo>
                <a:lnTo>
                  <a:pt x="202606" y="158185"/>
                </a:lnTo>
                <a:lnTo>
                  <a:pt x="187503" y="134563"/>
                </a:lnTo>
                <a:lnTo>
                  <a:pt x="164502" y="116051"/>
                </a:lnTo>
                <a:lnTo>
                  <a:pt x="135378" y="104101"/>
                </a:lnTo>
                <a:close/>
              </a:path>
            </a:pathLst>
          </a:custGeom>
          <a:ln w="20941">
            <a:solidFill>
              <a:srgbClr val="FFFFFF"/>
            </a:solidFill>
          </a:ln>
        </p:spPr>
        <p:txBody>
          <a:bodyPr lIns="0" tIns="0" rIns="0" bIns="0"/>
          <a:lstStyle/>
          <a:p>
            <a:pPr>
              <a:defRPr/>
            </a:pPr>
            <a:endParaRPr sz="1067"/>
          </a:p>
        </p:txBody>
      </p:sp>
      <p:sp>
        <p:nvSpPr>
          <p:cNvPr id="73" name="object 118"/>
          <p:cNvSpPr txBox="1"/>
          <p:nvPr/>
        </p:nvSpPr>
        <p:spPr>
          <a:xfrm>
            <a:off x="10818813" y="3973830"/>
            <a:ext cx="441325" cy="103188"/>
          </a:xfrm>
          <a:prstGeom prst="rect">
            <a:avLst/>
          </a:prstGeom>
        </p:spPr>
        <p:txBody>
          <a:bodyPr lIns="0" tIns="0" rIns="0" bIns="0">
            <a:spAutoFit/>
          </a:bodyPr>
          <a:lstStyle/>
          <a:p>
            <a:pPr marL="7701" algn="ctr">
              <a:defRPr/>
            </a:pPr>
            <a:r>
              <a:rPr sz="667" b="1" spc="24" dirty="0">
                <a:solidFill>
                  <a:srgbClr val="FFFFFF"/>
                </a:solidFill>
                <a:latin typeface="Arial"/>
                <a:cs typeface="Arial"/>
              </a:rPr>
              <a:t>A</a:t>
            </a:r>
            <a:r>
              <a:rPr sz="667" b="1" dirty="0">
                <a:solidFill>
                  <a:srgbClr val="FFFFFF"/>
                </a:solidFill>
                <a:latin typeface="Arial"/>
                <a:cs typeface="Arial"/>
              </a:rPr>
              <a:t>r</a:t>
            </a:r>
            <a:r>
              <a:rPr sz="667" b="1" spc="9" dirty="0">
                <a:solidFill>
                  <a:srgbClr val="FFFFFF"/>
                </a:solidFill>
                <a:latin typeface="Arial"/>
                <a:cs typeface="Arial"/>
              </a:rPr>
              <a:t>chi</a:t>
            </a:r>
            <a:r>
              <a:rPr sz="667" b="1" spc="-12" dirty="0">
                <a:solidFill>
                  <a:srgbClr val="FFFFFF"/>
                </a:solidFill>
                <a:latin typeface="Arial"/>
                <a:cs typeface="Arial"/>
              </a:rPr>
              <a:t>t</a:t>
            </a:r>
            <a:r>
              <a:rPr sz="667" b="1" spc="12" dirty="0">
                <a:solidFill>
                  <a:srgbClr val="FFFFFF"/>
                </a:solidFill>
                <a:latin typeface="Arial"/>
                <a:cs typeface="Arial"/>
              </a:rPr>
              <a:t>e</a:t>
            </a:r>
            <a:r>
              <a:rPr sz="667" b="1" spc="19" dirty="0">
                <a:solidFill>
                  <a:srgbClr val="FFFFFF"/>
                </a:solidFill>
                <a:latin typeface="Arial"/>
                <a:cs typeface="Arial"/>
              </a:rPr>
              <a:t>c</a:t>
            </a:r>
            <a:r>
              <a:rPr sz="667" b="1" spc="9" dirty="0">
                <a:solidFill>
                  <a:srgbClr val="FFFFFF"/>
                </a:solidFill>
                <a:latin typeface="Arial"/>
                <a:cs typeface="Arial"/>
              </a:rPr>
              <a:t>ts</a:t>
            </a:r>
            <a:endParaRPr sz="667" dirty="0">
              <a:latin typeface="Arial"/>
              <a:cs typeface="Arial"/>
            </a:endParaRPr>
          </a:p>
        </p:txBody>
      </p:sp>
      <p:sp>
        <p:nvSpPr>
          <p:cNvPr id="74" name="object 119"/>
          <p:cNvSpPr/>
          <p:nvPr/>
        </p:nvSpPr>
        <p:spPr>
          <a:xfrm>
            <a:off x="10448925" y="4294505"/>
            <a:ext cx="1100138" cy="642938"/>
          </a:xfrm>
          <a:custGeom>
            <a:avLst/>
            <a:gdLst/>
            <a:ahLst/>
            <a:cxnLst/>
            <a:rect l="l" t="t" r="r" b="b"/>
            <a:pathLst>
              <a:path w="1814830" h="1059815">
                <a:moveTo>
                  <a:pt x="1741318" y="0"/>
                </a:moveTo>
                <a:lnTo>
                  <a:pt x="73296" y="0"/>
                </a:lnTo>
                <a:lnTo>
                  <a:pt x="30921" y="1145"/>
                </a:lnTo>
                <a:lnTo>
                  <a:pt x="9162" y="9162"/>
                </a:lnTo>
                <a:lnTo>
                  <a:pt x="1145" y="30921"/>
                </a:lnTo>
                <a:lnTo>
                  <a:pt x="0" y="73296"/>
                </a:lnTo>
                <a:lnTo>
                  <a:pt x="0" y="986325"/>
                </a:lnTo>
                <a:lnTo>
                  <a:pt x="1145" y="1028700"/>
                </a:lnTo>
                <a:lnTo>
                  <a:pt x="9162" y="1050460"/>
                </a:lnTo>
                <a:lnTo>
                  <a:pt x="30921" y="1058476"/>
                </a:lnTo>
                <a:lnTo>
                  <a:pt x="73296" y="1059622"/>
                </a:lnTo>
                <a:lnTo>
                  <a:pt x="1741318" y="1059622"/>
                </a:lnTo>
                <a:lnTo>
                  <a:pt x="1783693" y="1058476"/>
                </a:lnTo>
                <a:lnTo>
                  <a:pt x="1805452" y="1050460"/>
                </a:lnTo>
                <a:lnTo>
                  <a:pt x="1813469" y="1028700"/>
                </a:lnTo>
                <a:lnTo>
                  <a:pt x="1814614" y="986325"/>
                </a:lnTo>
                <a:lnTo>
                  <a:pt x="1814614" y="73296"/>
                </a:lnTo>
                <a:lnTo>
                  <a:pt x="1813469" y="30921"/>
                </a:lnTo>
                <a:lnTo>
                  <a:pt x="1805452" y="9162"/>
                </a:lnTo>
                <a:lnTo>
                  <a:pt x="1783693" y="1145"/>
                </a:lnTo>
                <a:lnTo>
                  <a:pt x="1741318" y="0"/>
                </a:lnTo>
                <a:close/>
              </a:path>
            </a:pathLst>
          </a:custGeom>
          <a:solidFill>
            <a:srgbClr val="33918C"/>
          </a:solidFill>
        </p:spPr>
        <p:txBody>
          <a:bodyPr lIns="0" tIns="0" rIns="0" bIns="0"/>
          <a:lstStyle/>
          <a:p>
            <a:pPr>
              <a:defRPr/>
            </a:pPr>
            <a:endParaRPr sz="1067"/>
          </a:p>
        </p:txBody>
      </p:sp>
      <p:sp>
        <p:nvSpPr>
          <p:cNvPr id="75" name="object 120"/>
          <p:cNvSpPr/>
          <p:nvPr/>
        </p:nvSpPr>
        <p:spPr>
          <a:xfrm>
            <a:off x="10975975" y="4480243"/>
            <a:ext cx="127000" cy="149225"/>
          </a:xfrm>
          <a:custGeom>
            <a:avLst/>
            <a:gdLst/>
            <a:ahLst/>
            <a:cxnLst/>
            <a:rect l="l" t="t" r="r" b="b"/>
            <a:pathLst>
              <a:path w="208280" h="243840">
                <a:moveTo>
                  <a:pt x="135378" y="104101"/>
                </a:moveTo>
                <a:lnTo>
                  <a:pt x="146243" y="95228"/>
                </a:lnTo>
                <a:lnTo>
                  <a:pt x="154610" y="84041"/>
                </a:lnTo>
                <a:lnTo>
                  <a:pt x="159988" y="71006"/>
                </a:lnTo>
                <a:lnTo>
                  <a:pt x="161890" y="56584"/>
                </a:lnTo>
                <a:lnTo>
                  <a:pt x="157341" y="34557"/>
                </a:lnTo>
                <a:lnTo>
                  <a:pt x="144937" y="16571"/>
                </a:lnTo>
                <a:lnTo>
                  <a:pt x="126542" y="4446"/>
                </a:lnTo>
                <a:lnTo>
                  <a:pt x="104017" y="0"/>
                </a:lnTo>
                <a:lnTo>
                  <a:pt x="81496" y="4446"/>
                </a:lnTo>
                <a:lnTo>
                  <a:pt x="63108" y="16571"/>
                </a:lnTo>
                <a:lnTo>
                  <a:pt x="50711" y="34557"/>
                </a:lnTo>
                <a:lnTo>
                  <a:pt x="46166" y="56584"/>
                </a:lnTo>
                <a:lnTo>
                  <a:pt x="48065" y="71006"/>
                </a:lnTo>
                <a:lnTo>
                  <a:pt x="53439" y="84041"/>
                </a:lnTo>
                <a:lnTo>
                  <a:pt x="61799" y="95228"/>
                </a:lnTo>
                <a:lnTo>
                  <a:pt x="72657" y="104101"/>
                </a:lnTo>
                <a:lnTo>
                  <a:pt x="43537" y="116051"/>
                </a:lnTo>
                <a:lnTo>
                  <a:pt x="20536" y="134563"/>
                </a:lnTo>
                <a:lnTo>
                  <a:pt x="5430" y="158185"/>
                </a:lnTo>
                <a:lnTo>
                  <a:pt x="0" y="185460"/>
                </a:lnTo>
                <a:lnTo>
                  <a:pt x="0" y="243311"/>
                </a:lnTo>
                <a:lnTo>
                  <a:pt x="208035" y="243311"/>
                </a:lnTo>
                <a:lnTo>
                  <a:pt x="208035" y="185460"/>
                </a:lnTo>
                <a:lnTo>
                  <a:pt x="202606" y="158185"/>
                </a:lnTo>
                <a:lnTo>
                  <a:pt x="187503" y="134563"/>
                </a:lnTo>
                <a:lnTo>
                  <a:pt x="164502" y="116051"/>
                </a:lnTo>
                <a:lnTo>
                  <a:pt x="135378" y="104101"/>
                </a:lnTo>
                <a:close/>
              </a:path>
            </a:pathLst>
          </a:custGeom>
          <a:ln w="20941">
            <a:solidFill>
              <a:srgbClr val="FFFFFF"/>
            </a:solidFill>
          </a:ln>
        </p:spPr>
        <p:txBody>
          <a:bodyPr lIns="0" tIns="0" rIns="0" bIns="0"/>
          <a:lstStyle/>
          <a:p>
            <a:pPr>
              <a:defRPr/>
            </a:pPr>
            <a:endParaRPr sz="1067"/>
          </a:p>
        </p:txBody>
      </p:sp>
      <p:sp>
        <p:nvSpPr>
          <p:cNvPr id="76" name="object 121"/>
          <p:cNvSpPr txBox="1"/>
          <p:nvPr/>
        </p:nvSpPr>
        <p:spPr>
          <a:xfrm>
            <a:off x="10721975" y="4685030"/>
            <a:ext cx="636588" cy="103188"/>
          </a:xfrm>
          <a:prstGeom prst="rect">
            <a:avLst/>
          </a:prstGeom>
        </p:spPr>
        <p:txBody>
          <a:bodyPr lIns="0" tIns="0" rIns="0" bIns="0">
            <a:spAutoFit/>
          </a:bodyPr>
          <a:lstStyle/>
          <a:p>
            <a:pPr marL="7701" algn="ctr">
              <a:defRPr/>
            </a:pPr>
            <a:r>
              <a:rPr sz="667" b="1" spc="9" dirty="0">
                <a:solidFill>
                  <a:srgbClr val="FFFFFF"/>
                </a:solidFill>
                <a:latin typeface="Arial"/>
                <a:cs typeface="Arial"/>
              </a:rPr>
              <a:t>A</a:t>
            </a:r>
            <a:r>
              <a:rPr sz="667" b="1" spc="12" dirty="0">
                <a:solidFill>
                  <a:srgbClr val="FFFFFF"/>
                </a:solidFill>
                <a:latin typeface="Arial"/>
                <a:cs typeface="Arial"/>
              </a:rPr>
              <a:t>dmini</a:t>
            </a:r>
            <a:r>
              <a:rPr sz="667" b="1" spc="9" dirty="0">
                <a:solidFill>
                  <a:srgbClr val="FFFFFF"/>
                </a:solidFill>
                <a:latin typeface="Arial"/>
                <a:cs typeface="Arial"/>
              </a:rPr>
              <a:t>s</a:t>
            </a:r>
            <a:r>
              <a:rPr sz="667" b="1" spc="7" dirty="0">
                <a:solidFill>
                  <a:srgbClr val="FFFFFF"/>
                </a:solidFill>
                <a:latin typeface="Arial"/>
                <a:cs typeface="Arial"/>
              </a:rPr>
              <a:t>tr</a:t>
            </a:r>
            <a:r>
              <a:rPr sz="667" b="1" spc="15" dirty="0">
                <a:solidFill>
                  <a:srgbClr val="FFFFFF"/>
                </a:solidFill>
                <a:latin typeface="Arial"/>
                <a:cs typeface="Arial"/>
              </a:rPr>
              <a:t>a</a:t>
            </a:r>
            <a:r>
              <a:rPr sz="667" b="1" spc="-12" dirty="0">
                <a:solidFill>
                  <a:srgbClr val="FFFFFF"/>
                </a:solidFill>
                <a:latin typeface="Arial"/>
                <a:cs typeface="Arial"/>
              </a:rPr>
              <a:t>t</a:t>
            </a:r>
            <a:r>
              <a:rPr sz="667" b="1" spc="9" dirty="0">
                <a:solidFill>
                  <a:srgbClr val="FFFFFF"/>
                </a:solidFill>
                <a:latin typeface="Arial"/>
                <a:cs typeface="Arial"/>
              </a:rPr>
              <a:t>ors</a:t>
            </a:r>
            <a:endParaRPr sz="667" dirty="0">
              <a:latin typeface="Arial"/>
              <a:cs typeface="Arial"/>
            </a:endParaRPr>
          </a:p>
        </p:txBody>
      </p:sp>
      <p:cxnSp>
        <p:nvCxnSpPr>
          <p:cNvPr id="77" name="Straight Connector 76"/>
          <p:cNvCxnSpPr/>
          <p:nvPr/>
        </p:nvCxnSpPr>
        <p:spPr>
          <a:xfrm flipH="1">
            <a:off x="6764338" y="3889693"/>
            <a:ext cx="1017587" cy="0"/>
          </a:xfrm>
          <a:prstGeom prst="line">
            <a:avLst/>
          </a:prstGeom>
          <a:ln w="31369" cmpd="sng">
            <a:solidFill>
              <a:srgbClr val="80297D"/>
            </a:solidFill>
            <a:headEnd type="triangle" w="sm" len="med"/>
          </a:ln>
          <a:effectLst/>
        </p:spPr>
        <p:style>
          <a:lnRef idx="2">
            <a:schemeClr val="accent1"/>
          </a:lnRef>
          <a:fillRef idx="0">
            <a:schemeClr val="accent1"/>
          </a:fillRef>
          <a:effectRef idx="1">
            <a:schemeClr val="accent1"/>
          </a:effectRef>
          <a:fontRef idx="minor">
            <a:schemeClr val="tx1"/>
          </a:fontRef>
        </p:style>
      </p:cxnSp>
      <p:sp>
        <p:nvSpPr>
          <p:cNvPr id="78" name="Rounded Rectangle 77"/>
          <p:cNvSpPr/>
          <p:nvPr/>
        </p:nvSpPr>
        <p:spPr>
          <a:xfrm>
            <a:off x="7918450" y="2824480"/>
            <a:ext cx="1974850" cy="2141538"/>
          </a:xfrm>
          <a:prstGeom prst="roundRect">
            <a:avLst>
              <a:gd name="adj" fmla="val 2337"/>
            </a:avLst>
          </a:prstGeom>
          <a:solidFill>
            <a:srgbClr val="CDE9EA"/>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79" name="Rounded Rectangle 78"/>
          <p:cNvSpPr/>
          <p:nvPr/>
        </p:nvSpPr>
        <p:spPr>
          <a:xfrm>
            <a:off x="7993063" y="4142105"/>
            <a:ext cx="1828800" cy="754063"/>
          </a:xfrm>
          <a:prstGeom prst="roundRect">
            <a:avLst>
              <a:gd name="adj" fmla="val 2125"/>
            </a:avLst>
          </a:prstGeom>
          <a:solidFill>
            <a:srgbClr val="18857F"/>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80" name="Rounded Rectangle 79"/>
          <p:cNvSpPr/>
          <p:nvPr/>
        </p:nvSpPr>
        <p:spPr>
          <a:xfrm>
            <a:off x="9205913" y="4392930"/>
            <a:ext cx="528637" cy="454025"/>
          </a:xfrm>
          <a:prstGeom prst="roundRect">
            <a:avLst>
              <a:gd name="adj" fmla="val 21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81" name="Rounded Rectangle 80"/>
          <p:cNvSpPr/>
          <p:nvPr/>
        </p:nvSpPr>
        <p:spPr>
          <a:xfrm>
            <a:off x="8648700" y="4392930"/>
            <a:ext cx="528638" cy="454025"/>
          </a:xfrm>
          <a:prstGeom prst="roundRect">
            <a:avLst>
              <a:gd name="adj" fmla="val 21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82" name="Rounded Rectangle 81"/>
          <p:cNvSpPr/>
          <p:nvPr/>
        </p:nvSpPr>
        <p:spPr>
          <a:xfrm>
            <a:off x="8091488" y="4392930"/>
            <a:ext cx="528637" cy="454025"/>
          </a:xfrm>
          <a:prstGeom prst="roundRect">
            <a:avLst>
              <a:gd name="adj" fmla="val 21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83" name="object 11"/>
          <p:cNvSpPr/>
          <p:nvPr/>
        </p:nvSpPr>
        <p:spPr>
          <a:xfrm>
            <a:off x="9629775" y="2922905"/>
            <a:ext cx="0" cy="0"/>
          </a:xfrm>
          <a:custGeom>
            <a:avLst/>
            <a:gdLst/>
            <a:ahLst/>
            <a:cxnLst/>
            <a:rect l="l" t="t" r="r" b="b"/>
            <a:pathLst>
              <a:path>
                <a:moveTo>
                  <a:pt x="0" y="0"/>
                </a:moveTo>
                <a:lnTo>
                  <a:pt x="0" y="0"/>
                </a:lnTo>
              </a:path>
            </a:pathLst>
          </a:custGeom>
          <a:ln w="31412">
            <a:solidFill>
              <a:srgbClr val="82CFCD"/>
            </a:solidFill>
          </a:ln>
        </p:spPr>
        <p:txBody>
          <a:bodyPr lIns="0" tIns="0" rIns="0" bIns="0"/>
          <a:lstStyle/>
          <a:p>
            <a:pPr>
              <a:defRPr/>
            </a:pPr>
            <a:endParaRPr sz="1067"/>
          </a:p>
        </p:txBody>
      </p:sp>
      <p:sp>
        <p:nvSpPr>
          <p:cNvPr id="84" name="object 58"/>
          <p:cNvSpPr txBox="1"/>
          <p:nvPr/>
        </p:nvSpPr>
        <p:spPr>
          <a:xfrm>
            <a:off x="8401050" y="2883218"/>
            <a:ext cx="1366838" cy="144462"/>
          </a:xfrm>
          <a:prstGeom prst="rect">
            <a:avLst/>
          </a:prstGeom>
        </p:spPr>
        <p:txBody>
          <a:bodyPr lIns="0" tIns="0" rIns="0" bIns="0">
            <a:spAutoFit/>
          </a:bodyPr>
          <a:lstStyle/>
          <a:p>
            <a:pPr marL="7701">
              <a:defRPr/>
            </a:pPr>
            <a:r>
              <a:rPr sz="933" b="1" spc="3" dirty="0">
                <a:solidFill>
                  <a:srgbClr val="007670"/>
                </a:solidFill>
                <a:latin typeface="Arial"/>
                <a:cs typeface="Arial"/>
              </a:rPr>
              <a:t>I</a:t>
            </a:r>
            <a:r>
              <a:rPr sz="933" b="1" spc="-93" dirty="0">
                <a:solidFill>
                  <a:srgbClr val="007670"/>
                </a:solidFill>
                <a:latin typeface="Arial"/>
                <a:cs typeface="Arial"/>
              </a:rPr>
              <a:t>T</a:t>
            </a:r>
            <a:r>
              <a:rPr sz="933" b="1" spc="9" dirty="0">
                <a:solidFill>
                  <a:srgbClr val="007670"/>
                </a:solidFill>
                <a:latin typeface="Arial"/>
                <a:cs typeface="Arial"/>
              </a:rPr>
              <a:t>aaS</a:t>
            </a:r>
            <a:r>
              <a:rPr sz="933" b="1" spc="3" dirty="0">
                <a:solidFill>
                  <a:srgbClr val="007670"/>
                </a:solidFill>
                <a:latin typeface="Arial"/>
                <a:cs typeface="Arial"/>
              </a:rPr>
              <a:t> </a:t>
            </a:r>
            <a:r>
              <a:rPr sz="933" b="1" spc="15" dirty="0">
                <a:solidFill>
                  <a:srgbClr val="007670"/>
                </a:solidFill>
                <a:latin typeface="Arial"/>
                <a:cs typeface="Arial"/>
              </a:rPr>
              <a:t>E</a:t>
            </a:r>
            <a:r>
              <a:rPr sz="933" b="1" spc="-9" dirty="0">
                <a:solidFill>
                  <a:srgbClr val="007670"/>
                </a:solidFill>
                <a:latin typeface="Arial"/>
                <a:cs typeface="Arial"/>
              </a:rPr>
              <a:t>n</a:t>
            </a:r>
            <a:r>
              <a:rPr sz="933" b="1" spc="7" dirty="0">
                <a:solidFill>
                  <a:srgbClr val="007670"/>
                </a:solidFill>
                <a:latin typeface="Arial"/>
                <a:cs typeface="Arial"/>
              </a:rPr>
              <a:t>vi</a:t>
            </a:r>
            <a:r>
              <a:rPr sz="933" b="1" spc="-3" dirty="0">
                <a:solidFill>
                  <a:srgbClr val="007670"/>
                </a:solidFill>
                <a:latin typeface="Arial"/>
                <a:cs typeface="Arial"/>
              </a:rPr>
              <a:t>r</a:t>
            </a:r>
            <a:r>
              <a:rPr sz="933" b="1" spc="9" dirty="0">
                <a:solidFill>
                  <a:srgbClr val="007670"/>
                </a:solidFill>
                <a:latin typeface="Arial"/>
                <a:cs typeface="Arial"/>
              </a:rPr>
              <a:t>on</a:t>
            </a:r>
            <a:r>
              <a:rPr sz="933" b="1" spc="12" dirty="0">
                <a:solidFill>
                  <a:srgbClr val="007670"/>
                </a:solidFill>
                <a:latin typeface="Arial"/>
                <a:cs typeface="Arial"/>
              </a:rPr>
              <a:t>m</a:t>
            </a:r>
            <a:r>
              <a:rPr sz="933" b="1" spc="9" dirty="0">
                <a:solidFill>
                  <a:srgbClr val="007670"/>
                </a:solidFill>
                <a:latin typeface="Arial"/>
                <a:cs typeface="Arial"/>
              </a:rPr>
              <a:t>e</a:t>
            </a:r>
            <a:r>
              <a:rPr sz="933" b="1" spc="-7" dirty="0">
                <a:solidFill>
                  <a:srgbClr val="007670"/>
                </a:solidFill>
                <a:latin typeface="Arial"/>
                <a:cs typeface="Arial"/>
              </a:rPr>
              <a:t>n</a:t>
            </a:r>
            <a:r>
              <a:rPr sz="933" b="1" spc="7" dirty="0">
                <a:solidFill>
                  <a:srgbClr val="007670"/>
                </a:solidFill>
                <a:latin typeface="Arial"/>
                <a:cs typeface="Arial"/>
              </a:rPr>
              <a:t>t</a:t>
            </a:r>
            <a:endParaRPr sz="933" dirty="0">
              <a:latin typeface="Arial"/>
              <a:cs typeface="Arial"/>
            </a:endParaRPr>
          </a:p>
        </p:txBody>
      </p:sp>
      <p:sp>
        <p:nvSpPr>
          <p:cNvPr id="12337" name="object 86"/>
          <p:cNvSpPr txBox="1">
            <a:spLocks noChangeArrowheads="1"/>
          </p:cNvSpPr>
          <p:nvPr/>
        </p:nvSpPr>
        <p:spPr bwMode="auto">
          <a:xfrm>
            <a:off x="8134350" y="4619943"/>
            <a:ext cx="454025"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6350" indent="15875">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sz="600" b="1">
                <a:solidFill>
                  <a:srgbClr val="007670"/>
                </a:solidFill>
                <a:latin typeface="Arial" panose="020B0604020202020204" pitchFamily="34" charset="0"/>
                <a:cs typeface="Arial" panose="020B0604020202020204" pitchFamily="34" charset="0"/>
              </a:rPr>
              <a:t>Traditional IT</a:t>
            </a:r>
            <a:endParaRPr lang="en-US" sz="600">
              <a:latin typeface="Arial" panose="020B0604020202020204" pitchFamily="34" charset="0"/>
              <a:cs typeface="Arial" panose="020B0604020202020204" pitchFamily="34" charset="0"/>
            </a:endParaRPr>
          </a:p>
        </p:txBody>
      </p:sp>
      <p:sp>
        <p:nvSpPr>
          <p:cNvPr id="12338" name="object 87"/>
          <p:cNvSpPr txBox="1">
            <a:spLocks noChangeArrowheads="1"/>
          </p:cNvSpPr>
          <p:nvPr/>
        </p:nvSpPr>
        <p:spPr bwMode="auto">
          <a:xfrm>
            <a:off x="8707438" y="4619943"/>
            <a:ext cx="425450"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5400" indent="-174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sz="600" b="1">
                <a:solidFill>
                  <a:srgbClr val="007670"/>
                </a:solidFill>
                <a:latin typeface="Arial" panose="020B0604020202020204" pitchFamily="34" charset="0"/>
                <a:cs typeface="Arial" panose="020B0604020202020204" pitchFamily="34" charset="0"/>
              </a:rPr>
              <a:t>Private Cloud</a:t>
            </a:r>
            <a:endParaRPr lang="en-US" sz="600">
              <a:latin typeface="Arial" panose="020B0604020202020204" pitchFamily="34" charset="0"/>
              <a:cs typeface="Arial" panose="020B0604020202020204" pitchFamily="34" charset="0"/>
            </a:endParaRPr>
          </a:p>
        </p:txBody>
      </p:sp>
      <p:sp>
        <p:nvSpPr>
          <p:cNvPr id="12339" name="object 88"/>
          <p:cNvSpPr txBox="1">
            <a:spLocks noChangeArrowheads="1"/>
          </p:cNvSpPr>
          <p:nvPr/>
        </p:nvSpPr>
        <p:spPr bwMode="auto">
          <a:xfrm>
            <a:off x="9286875" y="4619943"/>
            <a:ext cx="3889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113" indent="-47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sz="600" b="1">
                <a:solidFill>
                  <a:srgbClr val="007670"/>
                </a:solidFill>
                <a:latin typeface="Arial" panose="020B0604020202020204" pitchFamily="34" charset="0"/>
                <a:cs typeface="Arial" panose="020B0604020202020204" pitchFamily="34" charset="0"/>
              </a:rPr>
              <a:t>Public Cloud</a:t>
            </a:r>
            <a:endParaRPr lang="en-US" sz="600">
              <a:latin typeface="Arial" panose="020B0604020202020204" pitchFamily="34" charset="0"/>
              <a:cs typeface="Arial" panose="020B0604020202020204" pitchFamily="34" charset="0"/>
            </a:endParaRPr>
          </a:p>
        </p:txBody>
      </p:sp>
      <p:sp>
        <p:nvSpPr>
          <p:cNvPr id="88" name="Rectangle 87"/>
          <p:cNvSpPr/>
          <p:nvPr/>
        </p:nvSpPr>
        <p:spPr>
          <a:xfrm>
            <a:off x="7993063" y="3499168"/>
            <a:ext cx="914400" cy="195262"/>
          </a:xfrm>
          <a:prstGeom prst="rect">
            <a:avLst/>
          </a:prstGeom>
          <a:solidFill>
            <a:srgbClr val="0181B8"/>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89" name="Rectangle 88"/>
          <p:cNvSpPr/>
          <p:nvPr/>
        </p:nvSpPr>
        <p:spPr>
          <a:xfrm>
            <a:off x="8909050" y="3499168"/>
            <a:ext cx="912813" cy="195262"/>
          </a:xfrm>
          <a:prstGeom prst="rect">
            <a:avLst/>
          </a:prstGeom>
          <a:solidFill>
            <a:srgbClr val="0181B8"/>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90" name="Round Same Side Corner Rectangle 89"/>
          <p:cNvSpPr/>
          <p:nvPr/>
        </p:nvSpPr>
        <p:spPr>
          <a:xfrm>
            <a:off x="7993063" y="3305493"/>
            <a:ext cx="1830387" cy="193675"/>
          </a:xfrm>
          <a:prstGeom prst="round2SameRect">
            <a:avLst>
              <a:gd name="adj1" fmla="val 6852"/>
              <a:gd name="adj2" fmla="val 0"/>
            </a:avLst>
          </a:prstGeom>
          <a:solidFill>
            <a:srgbClr val="82D0CD"/>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91" name="Rounded Rectangle 90"/>
          <p:cNvSpPr/>
          <p:nvPr/>
        </p:nvSpPr>
        <p:spPr>
          <a:xfrm>
            <a:off x="7993063" y="3054668"/>
            <a:ext cx="1828800" cy="193675"/>
          </a:xfrm>
          <a:prstGeom prst="roundRect">
            <a:avLst>
              <a:gd name="adj" fmla="val 4678"/>
            </a:avLst>
          </a:prstGeom>
          <a:solidFill>
            <a:srgbClr val="18857F"/>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92" name="object 93"/>
          <p:cNvSpPr txBox="1"/>
          <p:nvPr/>
        </p:nvSpPr>
        <p:spPr>
          <a:xfrm>
            <a:off x="8612188" y="3359468"/>
            <a:ext cx="636587" cy="101600"/>
          </a:xfrm>
          <a:prstGeom prst="rect">
            <a:avLst/>
          </a:prstGeom>
        </p:spPr>
        <p:txBody>
          <a:bodyPr lIns="0" tIns="0" rIns="0" bIns="0">
            <a:spAutoFit/>
          </a:bodyPr>
          <a:lstStyle/>
          <a:p>
            <a:pPr marL="7701" algn="ctr">
              <a:defRPr/>
            </a:pPr>
            <a:r>
              <a:rPr sz="667" b="1" spc="15" dirty="0">
                <a:solidFill>
                  <a:srgbClr val="FFFFFF"/>
                </a:solidFill>
                <a:latin typeface="Arial"/>
                <a:cs typeface="Arial"/>
              </a:rPr>
              <a:t>B</a:t>
            </a:r>
            <a:r>
              <a:rPr sz="667" b="1" dirty="0">
                <a:solidFill>
                  <a:srgbClr val="FFFFFF"/>
                </a:solidFill>
                <a:latin typeface="Arial"/>
                <a:cs typeface="Arial"/>
              </a:rPr>
              <a:t>r</a:t>
            </a:r>
            <a:r>
              <a:rPr sz="667" b="1" spc="12" dirty="0">
                <a:solidFill>
                  <a:srgbClr val="FFFFFF"/>
                </a:solidFill>
                <a:latin typeface="Arial"/>
                <a:cs typeface="Arial"/>
              </a:rPr>
              <a:t>o</a:t>
            </a:r>
            <a:r>
              <a:rPr sz="667" b="1" spc="-12" dirty="0">
                <a:solidFill>
                  <a:srgbClr val="FFFFFF"/>
                </a:solidFill>
                <a:latin typeface="Arial"/>
                <a:cs typeface="Arial"/>
              </a:rPr>
              <a:t>k</a:t>
            </a:r>
            <a:r>
              <a:rPr sz="667" b="1" spc="12" dirty="0">
                <a:solidFill>
                  <a:srgbClr val="FFFFFF"/>
                </a:solidFill>
                <a:latin typeface="Arial"/>
                <a:cs typeface="Arial"/>
              </a:rPr>
              <a:t>erage</a:t>
            </a:r>
            <a:endParaRPr sz="667" dirty="0">
              <a:latin typeface="Arial"/>
              <a:cs typeface="Arial"/>
            </a:endParaRPr>
          </a:p>
        </p:txBody>
      </p:sp>
      <p:cxnSp>
        <p:nvCxnSpPr>
          <p:cNvPr id="93" name="Straight Connector 92"/>
          <p:cNvCxnSpPr/>
          <p:nvPr/>
        </p:nvCxnSpPr>
        <p:spPr>
          <a:xfrm>
            <a:off x="8909050" y="3499168"/>
            <a:ext cx="0" cy="195262"/>
          </a:xfrm>
          <a:prstGeom prst="line">
            <a:avLst/>
          </a:prstGeom>
          <a:ln w="25400">
            <a:solidFill>
              <a:srgbClr val="82D0CD"/>
            </a:solidFill>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7993063" y="3694430"/>
            <a:ext cx="1830387" cy="193675"/>
          </a:xfrm>
          <a:prstGeom prst="rect">
            <a:avLst/>
          </a:prstGeom>
          <a:solidFill>
            <a:srgbClr val="13A8A1"/>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95" name="Round Same Side Corner Rectangle 94"/>
          <p:cNvSpPr/>
          <p:nvPr/>
        </p:nvSpPr>
        <p:spPr>
          <a:xfrm rot="10800000">
            <a:off x="7993063" y="3888105"/>
            <a:ext cx="1830387" cy="193675"/>
          </a:xfrm>
          <a:prstGeom prst="round2SameRect">
            <a:avLst>
              <a:gd name="adj1" fmla="val 6852"/>
              <a:gd name="adj2" fmla="val 0"/>
            </a:avLst>
          </a:prstGeom>
          <a:solidFill>
            <a:srgbClr val="31928E"/>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pic>
        <p:nvPicPr>
          <p:cNvPr id="12348"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51825" y="4462780"/>
            <a:ext cx="209550" cy="11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49" name="Picture 9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23325" y="4464368"/>
            <a:ext cx="188913"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50" name="Picture 9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378950" y="4461193"/>
            <a:ext cx="204788"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object 60"/>
          <p:cNvSpPr txBox="1"/>
          <p:nvPr/>
        </p:nvSpPr>
        <p:spPr>
          <a:xfrm>
            <a:off x="8001000" y="4164330"/>
            <a:ext cx="1916113" cy="206375"/>
          </a:xfrm>
          <a:prstGeom prst="rect">
            <a:avLst/>
          </a:prstGeom>
        </p:spPr>
        <p:txBody>
          <a:bodyPr lIns="0" tIns="0" rIns="0" bIns="0">
            <a:spAutoFit/>
          </a:bodyPr>
          <a:lstStyle/>
          <a:p>
            <a:pPr marL="7701" algn="ctr">
              <a:defRPr/>
            </a:pPr>
            <a:r>
              <a:rPr sz="667" b="1" spc="15" dirty="0">
                <a:solidFill>
                  <a:srgbClr val="FFFFFF"/>
                </a:solidFill>
                <a:latin typeface="Arial"/>
                <a:cs typeface="Arial"/>
              </a:rPr>
              <a:t>S</a:t>
            </a:r>
            <a:r>
              <a:rPr sz="667" b="1" spc="9" dirty="0">
                <a:solidFill>
                  <a:srgbClr val="FFFFFF"/>
                </a:solidFill>
                <a:latin typeface="Arial"/>
                <a:cs typeface="Arial"/>
              </a:rPr>
              <a:t>o</a:t>
            </a:r>
            <a:r>
              <a:rPr sz="667" b="1" spc="36" dirty="0">
                <a:solidFill>
                  <a:srgbClr val="FFFFFF"/>
                </a:solidFill>
                <a:latin typeface="Arial"/>
                <a:cs typeface="Arial"/>
              </a:rPr>
              <a:t>f</a:t>
            </a:r>
            <a:r>
              <a:rPr sz="667" b="1" spc="15" dirty="0">
                <a:solidFill>
                  <a:srgbClr val="FFFFFF"/>
                </a:solidFill>
                <a:latin typeface="Arial"/>
                <a:cs typeface="Arial"/>
              </a:rPr>
              <a:t>t</a:t>
            </a:r>
            <a:r>
              <a:rPr sz="667" b="1" spc="7" dirty="0">
                <a:solidFill>
                  <a:srgbClr val="FFFFFF"/>
                </a:solidFill>
                <a:latin typeface="Arial"/>
                <a:cs typeface="Arial"/>
              </a:rPr>
              <a:t>w</a:t>
            </a:r>
            <a:r>
              <a:rPr sz="667" b="1" spc="15" dirty="0">
                <a:solidFill>
                  <a:srgbClr val="FFFFFF"/>
                </a:solidFill>
                <a:latin typeface="Arial"/>
                <a:cs typeface="Arial"/>
              </a:rPr>
              <a:t>a</a:t>
            </a:r>
            <a:r>
              <a:rPr sz="667" b="1" dirty="0">
                <a:solidFill>
                  <a:srgbClr val="FFFFFF"/>
                </a:solidFill>
                <a:latin typeface="Arial"/>
                <a:cs typeface="Arial"/>
              </a:rPr>
              <a:t>r</a:t>
            </a:r>
            <a:r>
              <a:rPr sz="667" b="1" spc="12" dirty="0">
                <a:solidFill>
                  <a:srgbClr val="FFFFFF"/>
                </a:solidFill>
                <a:latin typeface="Arial"/>
                <a:cs typeface="Arial"/>
              </a:rPr>
              <a:t>e-D</a:t>
            </a:r>
            <a:r>
              <a:rPr sz="667" b="1" spc="9" dirty="0">
                <a:solidFill>
                  <a:srgbClr val="FFFFFF"/>
                </a:solidFill>
                <a:latin typeface="Arial"/>
                <a:cs typeface="Arial"/>
              </a:rPr>
              <a:t>efi</a:t>
            </a:r>
            <a:r>
              <a:rPr sz="667" b="1" spc="19" dirty="0">
                <a:solidFill>
                  <a:srgbClr val="FFFFFF"/>
                </a:solidFill>
                <a:latin typeface="Arial"/>
                <a:cs typeface="Arial"/>
              </a:rPr>
              <a:t>n</a:t>
            </a:r>
            <a:r>
              <a:rPr sz="667" b="1" spc="12" dirty="0">
                <a:solidFill>
                  <a:srgbClr val="FFFFFF"/>
                </a:solidFill>
                <a:latin typeface="Arial"/>
                <a:cs typeface="Arial"/>
              </a:rPr>
              <a:t>ed</a:t>
            </a:r>
            <a:r>
              <a:rPr sz="667" b="1" spc="3" dirty="0">
                <a:solidFill>
                  <a:srgbClr val="FFFFFF"/>
                </a:solidFill>
                <a:latin typeface="Arial"/>
                <a:cs typeface="Arial"/>
              </a:rPr>
              <a:t> </a:t>
            </a:r>
            <a:r>
              <a:rPr sz="667" b="1" spc="12" dirty="0">
                <a:solidFill>
                  <a:srgbClr val="FFFFFF"/>
                </a:solidFill>
                <a:latin typeface="Arial"/>
                <a:cs typeface="Arial"/>
              </a:rPr>
              <a:t>Hyb</a:t>
            </a:r>
            <a:r>
              <a:rPr sz="667" b="1" spc="21" dirty="0">
                <a:solidFill>
                  <a:srgbClr val="FFFFFF"/>
                </a:solidFill>
                <a:latin typeface="Arial"/>
                <a:cs typeface="Arial"/>
              </a:rPr>
              <a:t>r</a:t>
            </a:r>
            <a:r>
              <a:rPr sz="667" b="1" spc="9" dirty="0">
                <a:solidFill>
                  <a:srgbClr val="FFFFFF"/>
                </a:solidFill>
                <a:latin typeface="Arial"/>
                <a:cs typeface="Arial"/>
              </a:rPr>
              <a:t>id</a:t>
            </a:r>
            <a:r>
              <a:rPr sz="667" b="1" spc="3" dirty="0">
                <a:solidFill>
                  <a:srgbClr val="FFFFFF"/>
                </a:solidFill>
                <a:latin typeface="Arial"/>
                <a:cs typeface="Arial"/>
              </a:rPr>
              <a:t> </a:t>
            </a:r>
            <a:br>
              <a:rPr lang="en-US" sz="667" b="1" spc="3" dirty="0">
                <a:solidFill>
                  <a:srgbClr val="FFFFFF"/>
                </a:solidFill>
                <a:latin typeface="Arial"/>
                <a:cs typeface="Arial"/>
              </a:rPr>
            </a:br>
            <a:r>
              <a:rPr sz="667" b="1" spc="12" dirty="0">
                <a:solidFill>
                  <a:srgbClr val="FFFFFF"/>
                </a:solidFill>
                <a:latin typeface="Arial"/>
                <a:cs typeface="Arial"/>
              </a:rPr>
              <a:t>Cloud</a:t>
            </a:r>
            <a:r>
              <a:rPr sz="667" b="1" spc="3" dirty="0">
                <a:solidFill>
                  <a:srgbClr val="FFFFFF"/>
                </a:solidFill>
                <a:latin typeface="Arial"/>
                <a:cs typeface="Arial"/>
              </a:rPr>
              <a:t> </a:t>
            </a:r>
            <a:r>
              <a:rPr sz="667" b="1" spc="9" dirty="0">
                <a:solidFill>
                  <a:srgbClr val="FFFFFF"/>
                </a:solidFill>
                <a:latin typeface="Arial"/>
                <a:cs typeface="Arial"/>
              </a:rPr>
              <a:t>In</a:t>
            </a:r>
            <a:r>
              <a:rPr sz="667" b="1" spc="12" dirty="0">
                <a:solidFill>
                  <a:srgbClr val="FFFFFF"/>
                </a:solidFill>
                <a:latin typeface="Arial"/>
                <a:cs typeface="Arial"/>
              </a:rPr>
              <a:t>f</a:t>
            </a:r>
            <a:r>
              <a:rPr sz="667" b="1" spc="9" dirty="0">
                <a:solidFill>
                  <a:srgbClr val="FFFFFF"/>
                </a:solidFill>
                <a:latin typeface="Arial"/>
                <a:cs typeface="Arial"/>
              </a:rPr>
              <a:t>ras</a:t>
            </a:r>
            <a:r>
              <a:rPr sz="667" b="1" spc="7" dirty="0">
                <a:solidFill>
                  <a:srgbClr val="FFFFFF"/>
                </a:solidFill>
                <a:latin typeface="Arial"/>
                <a:cs typeface="Arial"/>
              </a:rPr>
              <a:t>t</a:t>
            </a:r>
            <a:r>
              <a:rPr sz="667" b="1" spc="15" dirty="0">
                <a:solidFill>
                  <a:srgbClr val="FFFFFF"/>
                </a:solidFill>
                <a:latin typeface="Arial"/>
                <a:cs typeface="Arial"/>
              </a:rPr>
              <a:t>r</a:t>
            </a:r>
            <a:r>
              <a:rPr sz="667" b="1" spc="12" dirty="0">
                <a:solidFill>
                  <a:srgbClr val="FFFFFF"/>
                </a:solidFill>
                <a:latin typeface="Arial"/>
                <a:cs typeface="Arial"/>
              </a:rPr>
              <a:t>u</a:t>
            </a:r>
            <a:r>
              <a:rPr sz="667" b="1" spc="15" dirty="0">
                <a:solidFill>
                  <a:srgbClr val="FFFFFF"/>
                </a:solidFill>
                <a:latin typeface="Arial"/>
                <a:cs typeface="Arial"/>
              </a:rPr>
              <a:t>c</a:t>
            </a:r>
            <a:r>
              <a:rPr sz="667" b="1" spc="9" dirty="0">
                <a:solidFill>
                  <a:srgbClr val="FFFFFF"/>
                </a:solidFill>
                <a:latin typeface="Arial"/>
                <a:cs typeface="Arial"/>
              </a:rPr>
              <a:t>tu</a:t>
            </a:r>
            <a:r>
              <a:rPr sz="667" b="1" dirty="0">
                <a:solidFill>
                  <a:srgbClr val="FFFFFF"/>
                </a:solidFill>
                <a:latin typeface="Arial"/>
                <a:cs typeface="Arial"/>
              </a:rPr>
              <a:t>r</a:t>
            </a:r>
            <a:r>
              <a:rPr sz="667" b="1" spc="12" dirty="0">
                <a:solidFill>
                  <a:srgbClr val="FFFFFF"/>
                </a:solidFill>
                <a:latin typeface="Arial"/>
                <a:cs typeface="Arial"/>
              </a:rPr>
              <a:t>e</a:t>
            </a:r>
            <a:endParaRPr sz="667" dirty="0">
              <a:latin typeface="Arial"/>
              <a:cs typeface="Arial"/>
            </a:endParaRPr>
          </a:p>
        </p:txBody>
      </p:sp>
      <p:sp>
        <p:nvSpPr>
          <p:cNvPr id="100" name="object 65"/>
          <p:cNvSpPr txBox="1"/>
          <p:nvPr/>
        </p:nvSpPr>
        <p:spPr>
          <a:xfrm>
            <a:off x="8645525" y="3097530"/>
            <a:ext cx="584200" cy="101600"/>
          </a:xfrm>
          <a:prstGeom prst="rect">
            <a:avLst/>
          </a:prstGeom>
        </p:spPr>
        <p:txBody>
          <a:bodyPr lIns="0" tIns="0" rIns="0" bIns="0" anchor="b">
            <a:spAutoFit/>
          </a:bodyPr>
          <a:lstStyle/>
          <a:p>
            <a:pPr marL="7701" algn="ctr">
              <a:defRPr/>
            </a:pPr>
            <a:r>
              <a:rPr sz="667" b="1" spc="-3" dirty="0">
                <a:solidFill>
                  <a:srgbClr val="FFFFFF"/>
                </a:solidFill>
                <a:latin typeface="Arial"/>
                <a:cs typeface="Arial"/>
              </a:rPr>
              <a:t>W</a:t>
            </a:r>
            <a:r>
              <a:rPr sz="667" b="1" spc="12" dirty="0">
                <a:solidFill>
                  <a:srgbClr val="FFFFFF"/>
                </a:solidFill>
                <a:latin typeface="Arial"/>
                <a:cs typeface="Arial"/>
              </a:rPr>
              <a:t>o</a:t>
            </a:r>
            <a:r>
              <a:rPr sz="667" b="1" spc="15" dirty="0">
                <a:solidFill>
                  <a:srgbClr val="FFFFFF"/>
                </a:solidFill>
                <a:latin typeface="Arial"/>
                <a:cs typeface="Arial"/>
              </a:rPr>
              <a:t>rk</a:t>
            </a:r>
            <a:r>
              <a:rPr sz="667" b="1" spc="9" dirty="0">
                <a:solidFill>
                  <a:srgbClr val="FFFFFF"/>
                </a:solidFill>
                <a:latin typeface="Arial"/>
                <a:cs typeface="Arial"/>
              </a:rPr>
              <a:t>loads</a:t>
            </a:r>
            <a:endParaRPr sz="667" dirty="0">
              <a:latin typeface="Arial"/>
              <a:cs typeface="Arial"/>
            </a:endParaRPr>
          </a:p>
        </p:txBody>
      </p:sp>
      <p:sp>
        <p:nvSpPr>
          <p:cNvPr id="101" name="object 90"/>
          <p:cNvSpPr txBox="1"/>
          <p:nvPr/>
        </p:nvSpPr>
        <p:spPr>
          <a:xfrm>
            <a:off x="8618538" y="3929380"/>
            <a:ext cx="569912" cy="103188"/>
          </a:xfrm>
          <a:prstGeom prst="rect">
            <a:avLst/>
          </a:prstGeom>
        </p:spPr>
        <p:txBody>
          <a:bodyPr lIns="0" tIns="0" rIns="0" bIns="0">
            <a:spAutoFit/>
          </a:bodyPr>
          <a:lstStyle/>
          <a:p>
            <a:pPr marL="7701" algn="ctr">
              <a:defRPr/>
            </a:pPr>
            <a:r>
              <a:rPr lang="en-US" sz="667" b="1" spc="12" dirty="0">
                <a:solidFill>
                  <a:srgbClr val="FFFFFF"/>
                </a:solidFill>
                <a:latin typeface="Arial"/>
                <a:cs typeface="Arial"/>
              </a:rPr>
              <a:t>Operations</a:t>
            </a:r>
            <a:endParaRPr sz="667" dirty="0">
              <a:latin typeface="Arial"/>
              <a:cs typeface="Arial"/>
            </a:endParaRPr>
          </a:p>
        </p:txBody>
      </p:sp>
      <p:sp>
        <p:nvSpPr>
          <p:cNvPr id="102" name="object 90"/>
          <p:cNvSpPr txBox="1"/>
          <p:nvPr/>
        </p:nvSpPr>
        <p:spPr>
          <a:xfrm>
            <a:off x="8574088" y="3735705"/>
            <a:ext cx="666750" cy="103188"/>
          </a:xfrm>
          <a:prstGeom prst="rect">
            <a:avLst/>
          </a:prstGeom>
        </p:spPr>
        <p:txBody>
          <a:bodyPr lIns="0" tIns="0" rIns="0" bIns="0">
            <a:spAutoFit/>
          </a:bodyPr>
          <a:lstStyle/>
          <a:p>
            <a:pPr marL="7701" algn="ctr">
              <a:defRPr/>
            </a:pPr>
            <a:r>
              <a:rPr lang="en-US" sz="667" b="1" spc="12" dirty="0">
                <a:solidFill>
                  <a:srgbClr val="FFFFFF"/>
                </a:solidFill>
                <a:latin typeface="Arial"/>
                <a:cs typeface="Arial"/>
              </a:rPr>
              <a:t>Orchestration</a:t>
            </a:r>
            <a:endParaRPr sz="667" dirty="0">
              <a:latin typeface="Arial"/>
              <a:cs typeface="Arial"/>
            </a:endParaRPr>
          </a:p>
        </p:txBody>
      </p:sp>
      <p:sp>
        <p:nvSpPr>
          <p:cNvPr id="103" name="object 90"/>
          <p:cNvSpPr txBox="1"/>
          <p:nvPr/>
        </p:nvSpPr>
        <p:spPr>
          <a:xfrm>
            <a:off x="8183563" y="3540443"/>
            <a:ext cx="531812" cy="92075"/>
          </a:xfrm>
          <a:prstGeom prst="rect">
            <a:avLst/>
          </a:prstGeom>
        </p:spPr>
        <p:txBody>
          <a:bodyPr lIns="0" tIns="0" rIns="0" bIns="0">
            <a:spAutoFit/>
          </a:bodyPr>
          <a:lstStyle/>
          <a:p>
            <a:pPr marL="7701" algn="ctr">
              <a:defRPr/>
            </a:pPr>
            <a:r>
              <a:rPr lang="en-US" sz="600" b="1" spc="12" dirty="0">
                <a:solidFill>
                  <a:srgbClr val="FFFFFF"/>
                </a:solidFill>
                <a:latin typeface="Arial"/>
                <a:cs typeface="Arial"/>
              </a:rPr>
              <a:t>IBM Services</a:t>
            </a:r>
            <a:endParaRPr sz="600" dirty="0">
              <a:latin typeface="Arial"/>
              <a:cs typeface="Arial"/>
            </a:endParaRPr>
          </a:p>
        </p:txBody>
      </p:sp>
      <p:sp>
        <p:nvSpPr>
          <p:cNvPr id="104" name="object 90"/>
          <p:cNvSpPr txBox="1"/>
          <p:nvPr/>
        </p:nvSpPr>
        <p:spPr>
          <a:xfrm>
            <a:off x="8932863" y="3538855"/>
            <a:ext cx="876300" cy="101600"/>
          </a:xfrm>
          <a:prstGeom prst="rect">
            <a:avLst/>
          </a:prstGeom>
        </p:spPr>
        <p:txBody>
          <a:bodyPr lIns="0" tIns="0" rIns="0" bIns="0">
            <a:spAutoFit/>
          </a:bodyPr>
          <a:lstStyle/>
          <a:p>
            <a:pPr marL="7701" algn="ctr">
              <a:defRPr/>
            </a:pPr>
            <a:r>
              <a:rPr lang="en-US" sz="667" b="1" dirty="0">
                <a:solidFill>
                  <a:srgbClr val="FFFFFF"/>
                </a:solidFill>
                <a:latin typeface="Arial"/>
                <a:cs typeface="Arial"/>
              </a:rPr>
              <a:t>3</a:t>
            </a:r>
            <a:r>
              <a:rPr lang="en-US" sz="667" b="1" baseline="30000" dirty="0">
                <a:solidFill>
                  <a:srgbClr val="FFFFFF"/>
                </a:solidFill>
                <a:latin typeface="Arial"/>
                <a:cs typeface="Arial"/>
              </a:rPr>
              <a:t>rd</a:t>
            </a:r>
            <a:r>
              <a:rPr lang="en-US" sz="667" b="1" dirty="0">
                <a:solidFill>
                  <a:srgbClr val="FFFFFF"/>
                </a:solidFill>
                <a:latin typeface="Arial"/>
                <a:cs typeface="Arial"/>
              </a:rPr>
              <a:t> Party Services</a:t>
            </a:r>
            <a:endParaRPr sz="667" b="1" dirty="0">
              <a:latin typeface="Arial"/>
              <a:cs typeface="Arial"/>
            </a:endParaRPr>
          </a:p>
        </p:txBody>
      </p:sp>
      <p:sp>
        <p:nvSpPr>
          <p:cNvPr id="12357" name="object 21"/>
          <p:cNvSpPr txBox="1">
            <a:spLocks/>
          </p:cNvSpPr>
          <p:nvPr/>
        </p:nvSpPr>
        <p:spPr bwMode="auto">
          <a:xfrm>
            <a:off x="1241483" y="1084580"/>
            <a:ext cx="9845406"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5875" defTabSz="12176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121761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121761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121761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121761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sz="1800" i="1" dirty="0">
                <a:latin typeface="Arial" panose="020B0604020202020204" pitchFamily="34" charset="0"/>
                <a:cs typeface="Arial" panose="020B0604020202020204" pitchFamily="34" charset="0"/>
              </a:rPr>
              <a:t>Evolution of Automation initiatives and </a:t>
            </a:r>
            <a:r>
              <a:rPr lang="en-US" sz="1800" i="1" dirty="0" err="1">
                <a:latin typeface="Arial" panose="020B0604020202020204" pitchFamily="34" charset="0"/>
                <a:cs typeface="Arial" panose="020B0604020202020204" pitchFamily="34" charset="0"/>
              </a:rPr>
              <a:t>ITaaS</a:t>
            </a:r>
            <a:r>
              <a:rPr lang="en-US" sz="1800" i="1" dirty="0">
                <a:latin typeface="Arial" panose="020B0604020202020204" pitchFamily="34" charset="0"/>
                <a:cs typeface="Arial" panose="020B0604020202020204" pitchFamily="34" charset="0"/>
              </a:rPr>
              <a:t> to a next generation platform which continuously preempts problems and optimizes every aspect of the client’s environment</a:t>
            </a:r>
          </a:p>
        </p:txBody>
      </p:sp>
      <p:sp>
        <p:nvSpPr>
          <p:cNvPr id="12358" name="Title 4"/>
          <p:cNvSpPr>
            <a:spLocks noGrp="1"/>
          </p:cNvSpPr>
          <p:nvPr>
            <p:ph type="title"/>
          </p:nvPr>
        </p:nvSpPr>
        <p:spPr/>
        <p:txBody>
          <a:bodyPr/>
          <a:lstStyle/>
          <a:p>
            <a:pPr eaLnBrk="1" hangingPunct="1"/>
            <a:r>
              <a:rPr lang="en-US" dirty="0"/>
              <a:t>IBM Services Platform with Watson</a:t>
            </a:r>
          </a:p>
        </p:txBody>
      </p:sp>
      <p:sp>
        <p:nvSpPr>
          <p:cNvPr id="2" name="Trapezoid 1"/>
          <p:cNvSpPr/>
          <p:nvPr/>
        </p:nvSpPr>
        <p:spPr>
          <a:xfrm>
            <a:off x="307975" y="4821555"/>
            <a:ext cx="8916988" cy="1495425"/>
          </a:xfrm>
          <a:prstGeom prst="trapezoid">
            <a:avLst>
              <a:gd name="adj" fmla="val 185911"/>
            </a:avLst>
          </a:prstGeom>
          <a:gradFill flip="none" rotWithShape="1">
            <a:gsLst>
              <a:gs pos="0">
                <a:srgbClr val="4E2466">
                  <a:tint val="66000"/>
                  <a:satMod val="160000"/>
                </a:srgbClr>
              </a:gs>
              <a:gs pos="50000">
                <a:srgbClr val="4E2466">
                  <a:tint val="44500"/>
                  <a:satMod val="160000"/>
                </a:srgbClr>
              </a:gs>
              <a:gs pos="100000">
                <a:srgbClr val="4E2466">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2361" name="Group 105"/>
          <p:cNvGrpSpPr>
            <a:grpSpLocks/>
          </p:cNvGrpSpPr>
          <p:nvPr/>
        </p:nvGrpSpPr>
        <p:grpSpPr bwMode="auto">
          <a:xfrm>
            <a:off x="1247775" y="5616893"/>
            <a:ext cx="1069975" cy="508000"/>
            <a:chOff x="2438440" y="5208156"/>
            <a:chExt cx="1070340" cy="506818"/>
          </a:xfrm>
        </p:grpSpPr>
        <p:sp>
          <p:nvSpPr>
            <p:cNvPr id="12392" name="Rectangle 106"/>
            <p:cNvSpPr>
              <a:spLocks noChangeArrowheads="1"/>
            </p:cNvSpPr>
            <p:nvPr/>
          </p:nvSpPr>
          <p:spPr bwMode="auto">
            <a:xfrm>
              <a:off x="2704251" y="5208156"/>
              <a:ext cx="804529" cy="506818"/>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spcBef>
                  <a:spcPct val="0"/>
                </a:spcBef>
                <a:buFontTx/>
                <a:buNone/>
              </a:pPr>
              <a:r>
                <a:rPr lang="en-GB" sz="800">
                  <a:latin typeface="Arial" panose="020B0604020202020204" pitchFamily="34" charset="0"/>
                </a:rPr>
                <a:t>Automated Server Build</a:t>
              </a:r>
            </a:p>
          </p:txBody>
        </p:sp>
        <p:grpSp>
          <p:nvGrpSpPr>
            <p:cNvPr id="12393" name="Group 107"/>
            <p:cNvGrpSpPr>
              <a:grpSpLocks/>
            </p:cNvGrpSpPr>
            <p:nvPr/>
          </p:nvGrpSpPr>
          <p:grpSpPr bwMode="auto">
            <a:xfrm>
              <a:off x="2438440" y="5314478"/>
              <a:ext cx="342664" cy="309191"/>
              <a:chOff x="510363" y="1424763"/>
              <a:chExt cx="407575" cy="343788"/>
            </a:xfrm>
          </p:grpSpPr>
          <p:sp>
            <p:nvSpPr>
              <p:cNvPr id="12394" name="Rectangle 108"/>
              <p:cNvSpPr>
                <a:spLocks noChangeArrowheads="1"/>
              </p:cNvSpPr>
              <p:nvPr/>
            </p:nvSpPr>
            <p:spPr bwMode="auto">
              <a:xfrm>
                <a:off x="510363" y="1424763"/>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b="1">
                  <a:solidFill>
                    <a:schemeClr val="hlink"/>
                  </a:solidFill>
                  <a:latin typeface="Arial" panose="020B0604020202020204" pitchFamily="34" charset="0"/>
                </a:endParaRPr>
              </a:p>
            </p:txBody>
          </p:sp>
          <p:sp>
            <p:nvSpPr>
              <p:cNvPr id="12395" name="Rectangle 109"/>
              <p:cNvSpPr>
                <a:spLocks noChangeArrowheads="1"/>
              </p:cNvSpPr>
              <p:nvPr/>
            </p:nvSpPr>
            <p:spPr bwMode="auto">
              <a:xfrm>
                <a:off x="513901" y="1640961"/>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b="1">
                  <a:solidFill>
                    <a:schemeClr val="hlink"/>
                  </a:solidFill>
                  <a:latin typeface="Arial" panose="020B0604020202020204" pitchFamily="34" charset="0"/>
                </a:endParaRPr>
              </a:p>
            </p:txBody>
          </p:sp>
        </p:grpSp>
      </p:grpSp>
      <p:grpSp>
        <p:nvGrpSpPr>
          <p:cNvPr id="12362" name="Group 110"/>
          <p:cNvGrpSpPr>
            <a:grpSpLocks/>
          </p:cNvGrpSpPr>
          <p:nvPr/>
        </p:nvGrpSpPr>
        <p:grpSpPr bwMode="auto">
          <a:xfrm>
            <a:off x="3621088" y="5616893"/>
            <a:ext cx="1069975" cy="508000"/>
            <a:chOff x="6187439" y="5208156"/>
            <a:chExt cx="1070340" cy="506818"/>
          </a:xfrm>
        </p:grpSpPr>
        <p:sp>
          <p:nvSpPr>
            <p:cNvPr id="12388" name="Rectangle 111"/>
            <p:cNvSpPr>
              <a:spLocks noChangeArrowheads="1"/>
            </p:cNvSpPr>
            <p:nvPr/>
          </p:nvSpPr>
          <p:spPr bwMode="auto">
            <a:xfrm>
              <a:off x="6453250" y="5208156"/>
              <a:ext cx="804529" cy="506818"/>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spcBef>
                  <a:spcPct val="0"/>
                </a:spcBef>
                <a:buFontTx/>
                <a:buNone/>
              </a:pPr>
              <a:r>
                <a:rPr lang="en-GB" sz="800">
                  <a:latin typeface="Arial" panose="020B0604020202020204" pitchFamily="34" charset="0"/>
                </a:rPr>
                <a:t>Self Service Delivery</a:t>
              </a:r>
            </a:p>
          </p:txBody>
        </p:sp>
        <p:grpSp>
          <p:nvGrpSpPr>
            <p:cNvPr id="12389" name="Group 112"/>
            <p:cNvGrpSpPr>
              <a:grpSpLocks/>
            </p:cNvGrpSpPr>
            <p:nvPr/>
          </p:nvGrpSpPr>
          <p:grpSpPr bwMode="auto">
            <a:xfrm>
              <a:off x="6187439" y="5314478"/>
              <a:ext cx="342664" cy="309191"/>
              <a:chOff x="510363" y="1424763"/>
              <a:chExt cx="407575" cy="343788"/>
            </a:xfrm>
          </p:grpSpPr>
          <p:sp>
            <p:nvSpPr>
              <p:cNvPr id="12390" name="Rectangle 113"/>
              <p:cNvSpPr>
                <a:spLocks noChangeArrowheads="1"/>
              </p:cNvSpPr>
              <p:nvPr/>
            </p:nvSpPr>
            <p:spPr bwMode="auto">
              <a:xfrm>
                <a:off x="510363" y="1424763"/>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a:solidFill>
                    <a:schemeClr val="hlink"/>
                  </a:solidFill>
                  <a:latin typeface="Arial" panose="020B0604020202020204" pitchFamily="34" charset="0"/>
                </a:endParaRPr>
              </a:p>
            </p:txBody>
          </p:sp>
          <p:sp>
            <p:nvSpPr>
              <p:cNvPr id="12391" name="Rectangle 114"/>
              <p:cNvSpPr>
                <a:spLocks noChangeArrowheads="1"/>
              </p:cNvSpPr>
              <p:nvPr/>
            </p:nvSpPr>
            <p:spPr bwMode="auto">
              <a:xfrm>
                <a:off x="513901" y="1640961"/>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a:solidFill>
                    <a:schemeClr val="hlink"/>
                  </a:solidFill>
                  <a:latin typeface="Arial" panose="020B0604020202020204" pitchFamily="34" charset="0"/>
                </a:endParaRPr>
              </a:p>
            </p:txBody>
          </p:sp>
        </p:grpSp>
      </p:grpSp>
      <p:grpSp>
        <p:nvGrpSpPr>
          <p:cNvPr id="12363" name="Group 115"/>
          <p:cNvGrpSpPr>
            <a:grpSpLocks/>
          </p:cNvGrpSpPr>
          <p:nvPr/>
        </p:nvGrpSpPr>
        <p:grpSpPr bwMode="auto">
          <a:xfrm>
            <a:off x="2433638" y="5616893"/>
            <a:ext cx="1071562" cy="508000"/>
            <a:chOff x="4202709" y="5208156"/>
            <a:chExt cx="1070340" cy="506818"/>
          </a:xfrm>
        </p:grpSpPr>
        <p:sp>
          <p:nvSpPr>
            <p:cNvPr id="12384" name="Rectangle 116"/>
            <p:cNvSpPr>
              <a:spLocks noChangeArrowheads="1"/>
            </p:cNvSpPr>
            <p:nvPr/>
          </p:nvSpPr>
          <p:spPr bwMode="auto">
            <a:xfrm>
              <a:off x="4468520" y="5208156"/>
              <a:ext cx="804529" cy="506818"/>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spcBef>
                  <a:spcPct val="0"/>
                </a:spcBef>
                <a:buFontTx/>
                <a:buNone/>
              </a:pPr>
              <a:r>
                <a:rPr lang="en-GB" sz="800">
                  <a:latin typeface="Arial" panose="020B0604020202020204" pitchFamily="34" charset="0"/>
                </a:rPr>
                <a:t>Continuous Compliance</a:t>
              </a:r>
            </a:p>
          </p:txBody>
        </p:sp>
        <p:grpSp>
          <p:nvGrpSpPr>
            <p:cNvPr id="12385" name="Group 118"/>
            <p:cNvGrpSpPr>
              <a:grpSpLocks/>
            </p:cNvGrpSpPr>
            <p:nvPr/>
          </p:nvGrpSpPr>
          <p:grpSpPr bwMode="auto">
            <a:xfrm>
              <a:off x="4202709" y="5314478"/>
              <a:ext cx="342664" cy="309191"/>
              <a:chOff x="510363" y="1424763"/>
              <a:chExt cx="407575" cy="343788"/>
            </a:xfrm>
          </p:grpSpPr>
          <p:sp>
            <p:nvSpPr>
              <p:cNvPr id="12386" name="Rectangle 119"/>
              <p:cNvSpPr>
                <a:spLocks noChangeArrowheads="1"/>
              </p:cNvSpPr>
              <p:nvPr/>
            </p:nvSpPr>
            <p:spPr bwMode="auto">
              <a:xfrm>
                <a:off x="510363" y="1424763"/>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a:solidFill>
                    <a:schemeClr val="hlink"/>
                  </a:solidFill>
                  <a:latin typeface="Arial" panose="020B0604020202020204" pitchFamily="34" charset="0"/>
                </a:endParaRPr>
              </a:p>
            </p:txBody>
          </p:sp>
          <p:sp>
            <p:nvSpPr>
              <p:cNvPr id="12387" name="Rectangle 120"/>
              <p:cNvSpPr>
                <a:spLocks noChangeArrowheads="1"/>
              </p:cNvSpPr>
              <p:nvPr/>
            </p:nvSpPr>
            <p:spPr bwMode="auto">
              <a:xfrm>
                <a:off x="513901" y="1640961"/>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a:solidFill>
                    <a:schemeClr val="hlink"/>
                  </a:solidFill>
                  <a:latin typeface="Arial" panose="020B0604020202020204" pitchFamily="34" charset="0"/>
                </a:endParaRPr>
              </a:p>
            </p:txBody>
          </p:sp>
        </p:grpSp>
      </p:grpSp>
      <p:grpSp>
        <p:nvGrpSpPr>
          <p:cNvPr id="12364" name="Group 122"/>
          <p:cNvGrpSpPr>
            <a:grpSpLocks/>
          </p:cNvGrpSpPr>
          <p:nvPr/>
        </p:nvGrpSpPr>
        <p:grpSpPr bwMode="auto">
          <a:xfrm>
            <a:off x="5994400" y="5616893"/>
            <a:ext cx="1069975" cy="508000"/>
            <a:chOff x="9844999" y="4609899"/>
            <a:chExt cx="1070340" cy="506818"/>
          </a:xfrm>
        </p:grpSpPr>
        <p:sp>
          <p:nvSpPr>
            <p:cNvPr id="12380" name="Rectangle 123"/>
            <p:cNvSpPr>
              <a:spLocks noChangeArrowheads="1"/>
            </p:cNvSpPr>
            <p:nvPr/>
          </p:nvSpPr>
          <p:spPr bwMode="auto">
            <a:xfrm>
              <a:off x="10110810" y="4609899"/>
              <a:ext cx="804529" cy="506818"/>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spcBef>
                  <a:spcPct val="0"/>
                </a:spcBef>
                <a:buFontTx/>
                <a:buNone/>
              </a:pPr>
              <a:r>
                <a:rPr lang="en-GB" sz="800">
                  <a:latin typeface="Arial" panose="020B0604020202020204" pitchFamily="34" charset="0"/>
                </a:rPr>
                <a:t>Cognitive Dynamic Automation</a:t>
              </a:r>
            </a:p>
          </p:txBody>
        </p:sp>
        <p:grpSp>
          <p:nvGrpSpPr>
            <p:cNvPr id="12381" name="Group 125"/>
            <p:cNvGrpSpPr>
              <a:grpSpLocks/>
            </p:cNvGrpSpPr>
            <p:nvPr/>
          </p:nvGrpSpPr>
          <p:grpSpPr bwMode="auto">
            <a:xfrm>
              <a:off x="9844999" y="4716221"/>
              <a:ext cx="342664" cy="309191"/>
              <a:chOff x="510363" y="1424763"/>
              <a:chExt cx="407575" cy="343788"/>
            </a:xfrm>
          </p:grpSpPr>
          <p:sp>
            <p:nvSpPr>
              <p:cNvPr id="12382" name="Rectangle 126"/>
              <p:cNvSpPr>
                <a:spLocks noChangeArrowheads="1"/>
              </p:cNvSpPr>
              <p:nvPr/>
            </p:nvSpPr>
            <p:spPr bwMode="auto">
              <a:xfrm>
                <a:off x="510363" y="1424763"/>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a:solidFill>
                    <a:schemeClr val="hlink"/>
                  </a:solidFill>
                  <a:latin typeface="Arial" panose="020B0604020202020204" pitchFamily="34" charset="0"/>
                </a:endParaRPr>
              </a:p>
            </p:txBody>
          </p:sp>
          <p:sp>
            <p:nvSpPr>
              <p:cNvPr id="12383" name="Rectangle 127"/>
              <p:cNvSpPr>
                <a:spLocks noChangeArrowheads="1"/>
              </p:cNvSpPr>
              <p:nvPr/>
            </p:nvSpPr>
            <p:spPr bwMode="auto">
              <a:xfrm>
                <a:off x="513901" y="1640961"/>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a:solidFill>
                    <a:schemeClr val="hlink"/>
                  </a:solidFill>
                  <a:latin typeface="Arial" panose="020B0604020202020204" pitchFamily="34" charset="0"/>
                </a:endParaRPr>
              </a:p>
            </p:txBody>
          </p:sp>
        </p:grpSp>
      </p:grpSp>
      <p:grpSp>
        <p:nvGrpSpPr>
          <p:cNvPr id="12365" name="Group 128"/>
          <p:cNvGrpSpPr>
            <a:grpSpLocks/>
          </p:cNvGrpSpPr>
          <p:nvPr/>
        </p:nvGrpSpPr>
        <p:grpSpPr bwMode="auto">
          <a:xfrm>
            <a:off x="4806950" y="5616893"/>
            <a:ext cx="1071563" cy="508000"/>
            <a:chOff x="8282030" y="5208156"/>
            <a:chExt cx="1070340" cy="506818"/>
          </a:xfrm>
        </p:grpSpPr>
        <p:sp>
          <p:nvSpPr>
            <p:cNvPr id="12376" name="Rectangle 129"/>
            <p:cNvSpPr>
              <a:spLocks noChangeArrowheads="1"/>
            </p:cNvSpPr>
            <p:nvPr/>
          </p:nvSpPr>
          <p:spPr bwMode="auto">
            <a:xfrm>
              <a:off x="8547841" y="5208156"/>
              <a:ext cx="804529" cy="506818"/>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spcBef>
                  <a:spcPct val="0"/>
                </a:spcBef>
                <a:buFontTx/>
                <a:buNone/>
              </a:pPr>
              <a:r>
                <a:rPr lang="en-GB" sz="800">
                  <a:latin typeface="Arial" panose="020B0604020202020204" pitchFamily="34" charset="0"/>
                </a:rPr>
                <a:t>Run Book Automation</a:t>
              </a:r>
            </a:p>
          </p:txBody>
        </p:sp>
        <p:grpSp>
          <p:nvGrpSpPr>
            <p:cNvPr id="12377" name="Group 130"/>
            <p:cNvGrpSpPr>
              <a:grpSpLocks/>
            </p:cNvGrpSpPr>
            <p:nvPr/>
          </p:nvGrpSpPr>
          <p:grpSpPr bwMode="auto">
            <a:xfrm>
              <a:off x="8282030" y="5314478"/>
              <a:ext cx="342664" cy="309191"/>
              <a:chOff x="510363" y="1424763"/>
              <a:chExt cx="407575" cy="343788"/>
            </a:xfrm>
          </p:grpSpPr>
          <p:sp>
            <p:nvSpPr>
              <p:cNvPr id="12378" name="Rectangle 131"/>
              <p:cNvSpPr>
                <a:spLocks noChangeArrowheads="1"/>
              </p:cNvSpPr>
              <p:nvPr/>
            </p:nvSpPr>
            <p:spPr bwMode="auto">
              <a:xfrm>
                <a:off x="510363" y="1424763"/>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a:solidFill>
                    <a:schemeClr val="hlink"/>
                  </a:solidFill>
                  <a:latin typeface="Arial" panose="020B0604020202020204" pitchFamily="34" charset="0"/>
                </a:endParaRPr>
              </a:p>
            </p:txBody>
          </p:sp>
          <p:sp>
            <p:nvSpPr>
              <p:cNvPr id="12379" name="Rectangle 132"/>
              <p:cNvSpPr>
                <a:spLocks noChangeArrowheads="1"/>
              </p:cNvSpPr>
              <p:nvPr/>
            </p:nvSpPr>
            <p:spPr bwMode="auto">
              <a:xfrm>
                <a:off x="513901" y="1640961"/>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a:solidFill>
                    <a:schemeClr val="hlink"/>
                  </a:solidFill>
                  <a:latin typeface="Arial" panose="020B0604020202020204" pitchFamily="34" charset="0"/>
                </a:endParaRPr>
              </a:p>
            </p:txBody>
          </p:sp>
        </p:grpSp>
      </p:grpSp>
      <p:grpSp>
        <p:nvGrpSpPr>
          <p:cNvPr id="12366" name="Group 133"/>
          <p:cNvGrpSpPr>
            <a:grpSpLocks/>
          </p:cNvGrpSpPr>
          <p:nvPr/>
        </p:nvGrpSpPr>
        <p:grpSpPr bwMode="auto">
          <a:xfrm>
            <a:off x="7180263" y="5616893"/>
            <a:ext cx="1071562" cy="508000"/>
            <a:chOff x="8282030" y="4609899"/>
            <a:chExt cx="1070340" cy="506818"/>
          </a:xfrm>
        </p:grpSpPr>
        <p:sp>
          <p:nvSpPr>
            <p:cNvPr id="12372" name="Rectangle 134"/>
            <p:cNvSpPr>
              <a:spLocks noChangeArrowheads="1"/>
            </p:cNvSpPr>
            <p:nvPr/>
          </p:nvSpPr>
          <p:spPr bwMode="auto">
            <a:xfrm>
              <a:off x="8547841" y="4609899"/>
              <a:ext cx="804529" cy="506818"/>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spcBef>
                  <a:spcPct val="0"/>
                </a:spcBef>
                <a:buFontTx/>
                <a:buNone/>
              </a:pPr>
              <a:r>
                <a:rPr lang="en-GB" sz="800">
                  <a:latin typeface="Arial" panose="020B0604020202020204" pitchFamily="34" charset="0"/>
                </a:rPr>
                <a:t>Robotic Process Automation</a:t>
              </a:r>
            </a:p>
          </p:txBody>
        </p:sp>
        <p:grpSp>
          <p:nvGrpSpPr>
            <p:cNvPr id="12373" name="Group 135"/>
            <p:cNvGrpSpPr>
              <a:grpSpLocks/>
            </p:cNvGrpSpPr>
            <p:nvPr/>
          </p:nvGrpSpPr>
          <p:grpSpPr bwMode="auto">
            <a:xfrm>
              <a:off x="8282030" y="4716221"/>
              <a:ext cx="342664" cy="309191"/>
              <a:chOff x="510363" y="1424763"/>
              <a:chExt cx="407575" cy="343788"/>
            </a:xfrm>
          </p:grpSpPr>
          <p:sp>
            <p:nvSpPr>
              <p:cNvPr id="12374" name="Rectangle 136"/>
              <p:cNvSpPr>
                <a:spLocks noChangeArrowheads="1"/>
              </p:cNvSpPr>
              <p:nvPr/>
            </p:nvSpPr>
            <p:spPr bwMode="auto">
              <a:xfrm>
                <a:off x="510363" y="1424763"/>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a:solidFill>
                    <a:schemeClr val="hlink"/>
                  </a:solidFill>
                  <a:latin typeface="Arial" panose="020B0604020202020204" pitchFamily="34" charset="0"/>
                </a:endParaRPr>
              </a:p>
            </p:txBody>
          </p:sp>
          <p:sp>
            <p:nvSpPr>
              <p:cNvPr id="12375" name="Rectangle 137"/>
              <p:cNvSpPr>
                <a:spLocks noChangeArrowheads="1"/>
              </p:cNvSpPr>
              <p:nvPr/>
            </p:nvSpPr>
            <p:spPr bwMode="auto">
              <a:xfrm>
                <a:off x="513901" y="1640961"/>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a:solidFill>
                    <a:schemeClr val="hlink"/>
                  </a:solidFill>
                  <a:latin typeface="Arial" panose="020B0604020202020204" pitchFamily="34" charset="0"/>
                </a:endParaRPr>
              </a:p>
            </p:txBody>
          </p:sp>
        </p:grpSp>
      </p:grpSp>
      <p:sp>
        <p:nvSpPr>
          <p:cNvPr id="4" name="Rounded Rectangle 3"/>
          <p:cNvSpPr/>
          <p:nvPr/>
        </p:nvSpPr>
        <p:spPr>
          <a:xfrm>
            <a:off x="2997200" y="4231005"/>
            <a:ext cx="3484563" cy="627063"/>
          </a:xfrm>
          <a:prstGeom prst="round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9" name="Rounded Rectangle 138"/>
          <p:cNvSpPr/>
          <p:nvPr/>
        </p:nvSpPr>
        <p:spPr>
          <a:xfrm>
            <a:off x="2695575" y="2489518"/>
            <a:ext cx="1890713" cy="311150"/>
          </a:xfrm>
          <a:prstGeom prst="round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0" name="Rounded Rectangle 139"/>
          <p:cNvSpPr/>
          <p:nvPr/>
        </p:nvSpPr>
        <p:spPr>
          <a:xfrm>
            <a:off x="8020050" y="3078481"/>
            <a:ext cx="1157288" cy="1924050"/>
          </a:xfrm>
          <a:prstGeom prst="round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1" name="Rounded Rectangle 140"/>
          <p:cNvSpPr/>
          <p:nvPr/>
        </p:nvSpPr>
        <p:spPr>
          <a:xfrm>
            <a:off x="9917113" y="5413692"/>
            <a:ext cx="1890713" cy="311150"/>
          </a:xfrm>
          <a:prstGeom prst="round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dirty="0" err="1">
                <a:solidFill>
                  <a:srgbClr val="FF0000"/>
                </a:solidFill>
              </a:rPr>
              <a:t>Felix</a:t>
            </a:r>
            <a:r>
              <a:rPr lang="es-ES" dirty="0">
                <a:solidFill>
                  <a:srgbClr val="FF0000"/>
                </a:solidFill>
              </a:rPr>
              <a:t> </a:t>
            </a:r>
            <a:r>
              <a:rPr lang="es-ES" dirty="0" err="1">
                <a:solidFill>
                  <a:srgbClr val="FF0000"/>
                </a:solidFill>
              </a:rPr>
              <a:t>Scope</a:t>
            </a:r>
            <a:endParaRPr lang="en-US" dirty="0">
              <a:solidFill>
                <a:srgbClr val="FF0000"/>
              </a:solidFill>
            </a:endParaRPr>
          </a:p>
        </p:txBody>
      </p:sp>
      <p:sp>
        <p:nvSpPr>
          <p:cNvPr id="142" name="Rounded Rectangle 141"/>
          <p:cNvSpPr/>
          <p:nvPr/>
        </p:nvSpPr>
        <p:spPr>
          <a:xfrm>
            <a:off x="639763" y="4400868"/>
            <a:ext cx="1276350" cy="608012"/>
          </a:xfrm>
          <a:prstGeom prst="round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108" name="Rounded Rectangle 107"/>
          <p:cNvSpPr/>
          <p:nvPr/>
        </p:nvSpPr>
        <p:spPr>
          <a:xfrm>
            <a:off x="9917113" y="5831205"/>
            <a:ext cx="1890713" cy="311150"/>
          </a:xfrm>
          <a:prstGeom prst="roundRect">
            <a:avLst/>
          </a:prstGeom>
          <a:noFill/>
          <a:ln w="317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900" b="0" dirty="0" err="1">
                <a:solidFill>
                  <a:srgbClr val="FFC000"/>
                </a:solidFill>
              </a:rPr>
              <a:t>Aspirational</a:t>
            </a:r>
            <a:r>
              <a:rPr lang="es-ES" sz="900" b="0" dirty="0">
                <a:solidFill>
                  <a:srgbClr val="FFC000"/>
                </a:solidFill>
              </a:rPr>
              <a:t> </a:t>
            </a:r>
            <a:r>
              <a:rPr lang="es-ES" sz="900" b="0" dirty="0" err="1">
                <a:solidFill>
                  <a:srgbClr val="FFC000"/>
                </a:solidFill>
              </a:rPr>
              <a:t>Scope</a:t>
            </a:r>
            <a:r>
              <a:rPr lang="es-ES" sz="900" b="0" dirty="0">
                <a:solidFill>
                  <a:srgbClr val="FFC000"/>
                </a:solidFill>
              </a:rPr>
              <a:t> (</a:t>
            </a:r>
            <a:r>
              <a:rPr lang="es-ES" sz="900" b="0" dirty="0" err="1">
                <a:solidFill>
                  <a:srgbClr val="FFC000"/>
                </a:solidFill>
              </a:rPr>
              <a:t>uncommitted</a:t>
            </a:r>
            <a:r>
              <a:rPr lang="es-ES" sz="900" b="0" dirty="0">
                <a:solidFill>
                  <a:srgbClr val="FFC000"/>
                </a:solidFill>
              </a:rPr>
              <a:t>)</a:t>
            </a:r>
            <a:endParaRPr lang="en-US" sz="900" b="0" dirty="0">
              <a:solidFill>
                <a:srgbClr val="FFC000"/>
              </a:solidFill>
            </a:endParaRPr>
          </a:p>
        </p:txBody>
      </p:sp>
      <p:sp>
        <p:nvSpPr>
          <p:cNvPr id="109" name="Rounded Rectangle 108"/>
          <p:cNvSpPr/>
          <p:nvPr/>
        </p:nvSpPr>
        <p:spPr>
          <a:xfrm>
            <a:off x="631032" y="3581718"/>
            <a:ext cx="1304131" cy="791445"/>
          </a:xfrm>
          <a:prstGeom prst="roundRect">
            <a:avLst/>
          </a:prstGeom>
          <a:noFill/>
          <a:ln w="317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b="0" dirty="0">
              <a:solidFill>
                <a:srgbClr val="FFC000"/>
              </a:solidFill>
            </a:endParaRPr>
          </a:p>
        </p:txBody>
      </p:sp>
      <p:sp>
        <p:nvSpPr>
          <p:cNvPr id="110" name="Rounded Rectangle 109"/>
          <p:cNvSpPr/>
          <p:nvPr/>
        </p:nvSpPr>
        <p:spPr>
          <a:xfrm>
            <a:off x="3406955" y="3533405"/>
            <a:ext cx="3474857" cy="685800"/>
          </a:xfrm>
          <a:prstGeom prst="roundRect">
            <a:avLst/>
          </a:prstGeom>
          <a:noFill/>
          <a:ln w="15875">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b="0" dirty="0">
              <a:solidFill>
                <a:srgbClr val="FFC000"/>
              </a:solidFill>
            </a:endParaRPr>
          </a:p>
        </p:txBody>
      </p:sp>
      <p:sp>
        <p:nvSpPr>
          <p:cNvPr id="111" name="Rounded Rectangle 110"/>
          <p:cNvSpPr/>
          <p:nvPr/>
        </p:nvSpPr>
        <p:spPr>
          <a:xfrm>
            <a:off x="1046956" y="5401115"/>
            <a:ext cx="7750175" cy="996950"/>
          </a:xfrm>
          <a:prstGeom prst="round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Rounded Rectangle 111"/>
          <p:cNvSpPr/>
          <p:nvPr/>
        </p:nvSpPr>
        <p:spPr>
          <a:xfrm>
            <a:off x="9193212" y="3078481"/>
            <a:ext cx="623887" cy="1930399"/>
          </a:xfrm>
          <a:prstGeom prst="roundRect">
            <a:avLst/>
          </a:prstGeom>
          <a:noFill/>
          <a:ln w="317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C000"/>
              </a:solidFill>
            </a:endParaRPr>
          </a:p>
        </p:txBody>
      </p:sp>
      <p:sp>
        <p:nvSpPr>
          <p:cNvPr id="113" name="Rounded Rectangle 108"/>
          <p:cNvSpPr/>
          <p:nvPr/>
        </p:nvSpPr>
        <p:spPr>
          <a:xfrm>
            <a:off x="7135732" y="5472431"/>
            <a:ext cx="1304131" cy="791445"/>
          </a:xfrm>
          <a:prstGeom prst="roundRect">
            <a:avLst/>
          </a:prstGeom>
          <a:noFill/>
          <a:ln w="317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b="0" dirty="0">
              <a:solidFill>
                <a:srgbClr val="FFC000"/>
              </a:solidFill>
            </a:endParaRPr>
          </a:p>
        </p:txBody>
      </p:sp>
      <p:sp>
        <p:nvSpPr>
          <p:cNvPr id="114" name="Rounded Rectangle 108"/>
          <p:cNvSpPr/>
          <p:nvPr/>
        </p:nvSpPr>
        <p:spPr>
          <a:xfrm>
            <a:off x="2389108" y="5472431"/>
            <a:ext cx="3614666" cy="791445"/>
          </a:xfrm>
          <a:prstGeom prst="roundRect">
            <a:avLst/>
          </a:prstGeom>
          <a:noFill/>
          <a:ln w="317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b="0" dirty="0">
              <a:solidFill>
                <a:srgbClr val="FFC000"/>
              </a:solidFill>
            </a:endParaRPr>
          </a:p>
        </p:txBody>
      </p:sp>
    </p:spTree>
    <p:extLst>
      <p:ext uri="{BB962C8B-B14F-4D97-AF65-F5344CB8AC3E}">
        <p14:creationId xmlns:p14="http://schemas.microsoft.com/office/powerpoint/2010/main" val="527739964"/>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35B5D-956F-411F-9EB7-C9DF260FC30A}"/>
              </a:ext>
            </a:extLst>
          </p:cNvPr>
          <p:cNvSpPr>
            <a:spLocks noGrp="1"/>
          </p:cNvSpPr>
          <p:nvPr>
            <p:ph type="title"/>
          </p:nvPr>
        </p:nvSpPr>
        <p:spPr/>
        <p:txBody>
          <a:bodyPr/>
          <a:lstStyle/>
          <a:p>
            <a:r>
              <a:rPr lang="en-US" dirty="0"/>
              <a:t>Bombardier Tools Integration</a:t>
            </a:r>
          </a:p>
        </p:txBody>
      </p:sp>
      <p:sp>
        <p:nvSpPr>
          <p:cNvPr id="4" name="Slide Number Placeholder 3">
            <a:extLst>
              <a:ext uri="{FF2B5EF4-FFF2-40B4-BE49-F238E27FC236}">
                <a16:creationId xmlns:a16="http://schemas.microsoft.com/office/drawing/2014/main" id="{1E3B1E10-15E9-489A-AA53-8809DF37EF69}"/>
              </a:ext>
            </a:extLst>
          </p:cNvPr>
          <p:cNvSpPr>
            <a:spLocks noGrp="1"/>
          </p:cNvSpPr>
          <p:nvPr>
            <p:ph type="sldNum" sz="quarter" idx="12"/>
          </p:nvPr>
        </p:nvSpPr>
        <p:spPr/>
        <p:txBody>
          <a:bodyPr/>
          <a:lstStyle/>
          <a:p>
            <a:pPr>
              <a:defRPr/>
            </a:pPr>
            <a:fld id="{BB5FEFE1-BF5D-8D4F-B96F-DABF21B1AB07}" type="slidenum">
              <a:rPr lang="en-US" smtClean="0"/>
              <a:pPr>
                <a:defRPr/>
              </a:pPr>
              <a:t>5</a:t>
            </a:fld>
            <a:endParaRPr lang="en-US"/>
          </a:p>
        </p:txBody>
      </p:sp>
      <p:pic>
        <p:nvPicPr>
          <p:cNvPr id="5" name="Picture 4">
            <a:extLst>
              <a:ext uri="{FF2B5EF4-FFF2-40B4-BE49-F238E27FC236}">
                <a16:creationId xmlns:a16="http://schemas.microsoft.com/office/drawing/2014/main" id="{F4DE8D01-C948-4B78-B3DE-9259577AE81C}"/>
              </a:ext>
            </a:extLst>
          </p:cNvPr>
          <p:cNvPicPr>
            <a:picLocks noChangeAspect="1"/>
          </p:cNvPicPr>
          <p:nvPr/>
        </p:nvPicPr>
        <p:blipFill>
          <a:blip r:embed="rId2"/>
          <a:stretch>
            <a:fillRect/>
          </a:stretch>
        </p:blipFill>
        <p:spPr>
          <a:xfrm>
            <a:off x="254000" y="908720"/>
            <a:ext cx="11744960" cy="5812755"/>
          </a:xfrm>
          <a:prstGeom prst="rect">
            <a:avLst/>
          </a:prstGeom>
        </p:spPr>
      </p:pic>
      <p:sp>
        <p:nvSpPr>
          <p:cNvPr id="3" name="Rectangle 2">
            <a:extLst>
              <a:ext uri="{FF2B5EF4-FFF2-40B4-BE49-F238E27FC236}">
                <a16:creationId xmlns:a16="http://schemas.microsoft.com/office/drawing/2014/main" id="{F7B3DA38-1D81-4B8A-82A7-AA65E2BA206C}"/>
              </a:ext>
            </a:extLst>
          </p:cNvPr>
          <p:cNvSpPr/>
          <p:nvPr/>
        </p:nvSpPr>
        <p:spPr bwMode="auto">
          <a:xfrm>
            <a:off x="7752184" y="2924944"/>
            <a:ext cx="4320480" cy="1224136"/>
          </a:xfrm>
          <a:prstGeom prst="rect">
            <a:avLst/>
          </a:prstGeom>
          <a:noFill/>
          <a:ln w="38100" cap="flat" cmpd="sng" algn="ctr">
            <a:solidFill>
              <a:srgbClr val="0070C0"/>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C6E8C0C4-B476-45D0-A92C-F3CB58A7FA7B}"/>
              </a:ext>
            </a:extLst>
          </p:cNvPr>
          <p:cNvSpPr/>
          <p:nvPr/>
        </p:nvSpPr>
        <p:spPr bwMode="auto">
          <a:xfrm>
            <a:off x="4439816" y="4149079"/>
            <a:ext cx="3096344" cy="892603"/>
          </a:xfrm>
          <a:prstGeom prst="rect">
            <a:avLst/>
          </a:prstGeom>
          <a:noFill/>
          <a:ln w="38100" cap="flat" cmpd="sng" algn="ctr">
            <a:solidFill>
              <a:srgbClr val="0070C0"/>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A0D3B658-5E15-4867-97D8-8D19F28B0E49}"/>
              </a:ext>
            </a:extLst>
          </p:cNvPr>
          <p:cNvSpPr/>
          <p:nvPr/>
        </p:nvSpPr>
        <p:spPr bwMode="auto">
          <a:xfrm>
            <a:off x="2711624" y="5043971"/>
            <a:ext cx="1331676" cy="833301"/>
          </a:xfrm>
          <a:prstGeom prst="rect">
            <a:avLst/>
          </a:prstGeom>
          <a:noFill/>
          <a:ln w="38100" cap="flat" cmpd="sng" algn="ctr">
            <a:solidFill>
              <a:srgbClr val="0070C0"/>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1F87B03-29A2-448B-95F8-FD71BDA7A7AF}"/>
              </a:ext>
            </a:extLst>
          </p:cNvPr>
          <p:cNvSpPr/>
          <p:nvPr/>
        </p:nvSpPr>
        <p:spPr bwMode="auto">
          <a:xfrm>
            <a:off x="983432" y="947012"/>
            <a:ext cx="1440160" cy="833301"/>
          </a:xfrm>
          <a:prstGeom prst="rect">
            <a:avLst/>
          </a:prstGeom>
          <a:noFill/>
          <a:ln w="38100" cap="flat" cmpd="sng" algn="ctr">
            <a:solidFill>
              <a:srgbClr val="0070C0"/>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A4D4D87D-D637-4F73-A78E-66E3E1C05F2E}"/>
              </a:ext>
            </a:extLst>
          </p:cNvPr>
          <p:cNvSpPr/>
          <p:nvPr/>
        </p:nvSpPr>
        <p:spPr bwMode="auto">
          <a:xfrm>
            <a:off x="4943872" y="772195"/>
            <a:ext cx="2376264" cy="1085024"/>
          </a:xfrm>
          <a:prstGeom prst="rect">
            <a:avLst/>
          </a:prstGeom>
          <a:noFill/>
          <a:ln w="38100" cap="flat" cmpd="sng" algn="ctr">
            <a:solidFill>
              <a:srgbClr val="0070C0"/>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5762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87B65-F91F-4E01-B549-F9B355C41E82}"/>
              </a:ext>
            </a:extLst>
          </p:cNvPr>
          <p:cNvSpPr>
            <a:spLocks noGrp="1"/>
          </p:cNvSpPr>
          <p:nvPr>
            <p:ph type="title"/>
          </p:nvPr>
        </p:nvSpPr>
        <p:spPr/>
        <p:txBody>
          <a:bodyPr/>
          <a:lstStyle/>
          <a:p>
            <a:r>
              <a:rPr lang="en-US" dirty="0"/>
              <a:t>Bombardier Ticket Analytics</a:t>
            </a:r>
          </a:p>
        </p:txBody>
      </p:sp>
      <p:sp>
        <p:nvSpPr>
          <p:cNvPr id="4" name="Slide Number Placeholder 3">
            <a:extLst>
              <a:ext uri="{FF2B5EF4-FFF2-40B4-BE49-F238E27FC236}">
                <a16:creationId xmlns:a16="http://schemas.microsoft.com/office/drawing/2014/main" id="{29B2B6C8-4696-445D-A5A6-A1A7EDDE0CAA}"/>
              </a:ext>
            </a:extLst>
          </p:cNvPr>
          <p:cNvSpPr>
            <a:spLocks noGrp="1"/>
          </p:cNvSpPr>
          <p:nvPr>
            <p:ph type="sldNum" sz="quarter" idx="12"/>
          </p:nvPr>
        </p:nvSpPr>
        <p:spPr/>
        <p:txBody>
          <a:bodyPr/>
          <a:lstStyle/>
          <a:p>
            <a:pPr>
              <a:defRPr/>
            </a:pPr>
            <a:fld id="{BB5FEFE1-BF5D-8D4F-B96F-DABF21B1AB07}" type="slidenum">
              <a:rPr lang="en-US" smtClean="0"/>
              <a:pPr>
                <a:defRPr/>
              </a:pPr>
              <a:t>6</a:t>
            </a:fld>
            <a:endParaRPr lang="en-US"/>
          </a:p>
        </p:txBody>
      </p:sp>
      <p:pic>
        <p:nvPicPr>
          <p:cNvPr id="5" name="Picture 4">
            <a:extLst>
              <a:ext uri="{FF2B5EF4-FFF2-40B4-BE49-F238E27FC236}">
                <a16:creationId xmlns:a16="http://schemas.microsoft.com/office/drawing/2014/main" id="{AC2E02EA-3730-4DFB-ABDD-28C425ECBF83}"/>
              </a:ext>
            </a:extLst>
          </p:cNvPr>
          <p:cNvPicPr>
            <a:picLocks noChangeAspect="1"/>
          </p:cNvPicPr>
          <p:nvPr/>
        </p:nvPicPr>
        <p:blipFill>
          <a:blip r:embed="rId2"/>
          <a:stretch>
            <a:fillRect/>
          </a:stretch>
        </p:blipFill>
        <p:spPr>
          <a:xfrm>
            <a:off x="76842" y="718456"/>
            <a:ext cx="12115158" cy="6139543"/>
          </a:xfrm>
          <a:prstGeom prst="rect">
            <a:avLst/>
          </a:prstGeom>
        </p:spPr>
      </p:pic>
    </p:spTree>
    <p:extLst>
      <p:ext uri="{BB962C8B-B14F-4D97-AF65-F5344CB8AC3E}">
        <p14:creationId xmlns:p14="http://schemas.microsoft.com/office/powerpoint/2010/main" val="3649932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65100" y="6380413"/>
            <a:ext cx="496888" cy="365125"/>
          </a:xfrm>
        </p:spPr>
        <p:txBody>
          <a:bodyPr/>
          <a:lstStyle/>
          <a:p>
            <a:pPr>
              <a:defRPr/>
            </a:pPr>
            <a:fld id="{BB5FEFE1-BF5D-8D4F-B96F-DABF21B1AB07}" type="slidenum">
              <a:rPr lang="en-US" smtClean="0"/>
              <a:pPr>
                <a:defRPr/>
              </a:pPr>
              <a:t>7</a:t>
            </a:fld>
            <a:endParaRPr lang="en-US"/>
          </a:p>
        </p:txBody>
      </p:sp>
      <p:sp>
        <p:nvSpPr>
          <p:cNvPr id="7" name="Title 1"/>
          <p:cNvSpPr>
            <a:spLocks noGrp="1"/>
          </p:cNvSpPr>
          <p:nvPr>
            <p:ph type="title"/>
          </p:nvPr>
        </p:nvSpPr>
        <p:spPr>
          <a:xfrm>
            <a:off x="328307" y="338088"/>
            <a:ext cx="10513621" cy="838200"/>
          </a:xfrm>
        </p:spPr>
        <p:txBody>
          <a:bodyPr/>
          <a:lstStyle/>
          <a:p>
            <a:r>
              <a:rPr lang="es-ES" sz="2800" dirty="0"/>
              <a:t>Project </a:t>
            </a:r>
            <a:r>
              <a:rPr lang="es-ES" sz="2800" dirty="0" err="1"/>
              <a:t>Yellowjacket</a:t>
            </a:r>
            <a:r>
              <a:rPr lang="es-ES" sz="2800" dirty="0"/>
              <a:t> (</a:t>
            </a:r>
            <a:r>
              <a:rPr lang="es-ES" sz="2800" dirty="0" err="1"/>
              <a:t>Meijer</a:t>
            </a:r>
            <a:r>
              <a:rPr lang="es-ES" sz="2800" dirty="0"/>
              <a:t>) </a:t>
            </a:r>
            <a:r>
              <a:rPr lang="pl-PL" sz="2800" dirty="0"/>
              <a:t>Engagement</a:t>
            </a:r>
            <a:endParaRPr lang="en-AU" sz="2800" dirty="0"/>
          </a:p>
        </p:txBody>
      </p:sp>
      <p:sp>
        <p:nvSpPr>
          <p:cNvPr id="23" name="TextBox 9"/>
          <p:cNvSpPr txBox="1">
            <a:spLocks noChangeArrowheads="1"/>
          </p:cNvSpPr>
          <p:nvPr/>
        </p:nvSpPr>
        <p:spPr bwMode="auto">
          <a:xfrm>
            <a:off x="157192" y="916562"/>
            <a:ext cx="4137025" cy="369332"/>
          </a:xfrm>
          <a:prstGeom prst="rect">
            <a:avLst/>
          </a:prstGeom>
          <a:noFill/>
          <a:ln w="6350">
            <a:noFill/>
            <a:prstDash val="dashDot"/>
            <a:miter lim="800000"/>
            <a:headEnd/>
            <a:tailEnd/>
          </a:ln>
        </p:spPr>
        <p:txBody>
          <a:bodyPr>
            <a:spAutoFit/>
          </a:bodyPr>
          <a:lstStyle/>
          <a:p>
            <a:pPr defTabSz="457200" fontAlgn="auto">
              <a:lnSpc>
                <a:spcPct val="90000"/>
              </a:lnSpc>
              <a:spcBef>
                <a:spcPts val="0"/>
              </a:spcBef>
              <a:spcAft>
                <a:spcPts val="0"/>
              </a:spcAft>
            </a:pPr>
            <a:r>
              <a:rPr lang="en-AU" sz="2000" b="0" dirty="0">
                <a:solidFill>
                  <a:schemeClr val="accent1"/>
                </a:solidFill>
                <a:latin typeface="Arial"/>
              </a:rPr>
              <a:t>Client, Challenge and Solution</a:t>
            </a:r>
          </a:p>
        </p:txBody>
      </p:sp>
      <p:sp>
        <p:nvSpPr>
          <p:cNvPr id="24" name="TextBox 10"/>
          <p:cNvSpPr txBox="1">
            <a:spLocks noChangeArrowheads="1"/>
          </p:cNvSpPr>
          <p:nvPr/>
        </p:nvSpPr>
        <p:spPr bwMode="auto">
          <a:xfrm>
            <a:off x="6056036" y="919175"/>
            <a:ext cx="4004501" cy="369332"/>
          </a:xfrm>
          <a:prstGeom prst="rect">
            <a:avLst/>
          </a:prstGeom>
          <a:noFill/>
          <a:ln w="6350">
            <a:noFill/>
            <a:prstDash val="dashDot"/>
            <a:miter lim="800000"/>
            <a:headEnd/>
            <a:tailEnd/>
          </a:ln>
        </p:spPr>
        <p:txBody>
          <a:bodyPr wrap="square">
            <a:spAutoFit/>
          </a:bodyPr>
          <a:lstStyle/>
          <a:p>
            <a:pPr defTabSz="457200" fontAlgn="auto">
              <a:lnSpc>
                <a:spcPct val="90000"/>
              </a:lnSpc>
              <a:spcBef>
                <a:spcPts val="0"/>
              </a:spcBef>
              <a:spcAft>
                <a:spcPts val="0"/>
              </a:spcAft>
            </a:pPr>
            <a:r>
              <a:rPr lang="en-AU" sz="2000" b="0" dirty="0">
                <a:solidFill>
                  <a:schemeClr val="accent1"/>
                </a:solidFill>
                <a:latin typeface="Arial"/>
              </a:rPr>
              <a:t>Impact and Lessons Learned</a:t>
            </a:r>
          </a:p>
        </p:txBody>
      </p:sp>
      <p:sp>
        <p:nvSpPr>
          <p:cNvPr id="30" name="TextBox 19"/>
          <p:cNvSpPr txBox="1">
            <a:spLocks noChangeArrowheads="1"/>
          </p:cNvSpPr>
          <p:nvPr/>
        </p:nvSpPr>
        <p:spPr bwMode="auto">
          <a:xfrm>
            <a:off x="9345296" y="146408"/>
            <a:ext cx="17123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lgn="ctr"/>
            <a:r>
              <a:rPr lang="pt-BR" altLang="en-US" sz="1600" b="1" dirty="0"/>
              <a:t>Signed Q3/2017</a:t>
            </a:r>
          </a:p>
        </p:txBody>
      </p:sp>
      <p:sp>
        <p:nvSpPr>
          <p:cNvPr id="18" name="Rectangle 19"/>
          <p:cNvSpPr>
            <a:spLocks noChangeArrowheads="1"/>
          </p:cNvSpPr>
          <p:nvPr/>
        </p:nvSpPr>
        <p:spPr bwMode="auto">
          <a:xfrm>
            <a:off x="10408485" y="1522635"/>
            <a:ext cx="9412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a:spcBef>
                <a:spcPts val="0"/>
              </a:spcBef>
              <a:buNone/>
            </a:pPr>
            <a:r>
              <a:rPr lang="en-US" altLang="en-US" sz="900" b="0" dirty="0">
                <a:solidFill>
                  <a:schemeClr val="tx1"/>
                </a:solidFill>
              </a:rPr>
              <a:t>Jason LaScola</a:t>
            </a:r>
            <a:endParaRPr lang="pl-PL" altLang="en-US" sz="900" b="0" dirty="0">
              <a:solidFill>
                <a:schemeClr val="tx1"/>
              </a:solidFill>
            </a:endParaRPr>
          </a:p>
          <a:p>
            <a:pPr>
              <a:spcBef>
                <a:spcPts val="0"/>
              </a:spcBef>
              <a:buNone/>
            </a:pPr>
            <a:r>
              <a:rPr lang="en-US" altLang="en-US" sz="900" b="0" dirty="0">
                <a:solidFill>
                  <a:schemeClr val="tx1"/>
                </a:solidFill>
              </a:rPr>
              <a:t>EITA Advisor</a:t>
            </a:r>
          </a:p>
        </p:txBody>
      </p:sp>
      <p:sp>
        <p:nvSpPr>
          <p:cNvPr id="20" name="Rectangle 19"/>
          <p:cNvSpPr/>
          <p:nvPr/>
        </p:nvSpPr>
        <p:spPr>
          <a:xfrm>
            <a:off x="1005826" y="6326907"/>
            <a:ext cx="10029826" cy="461665"/>
          </a:xfrm>
          <a:prstGeom prst="rect">
            <a:avLst/>
          </a:prstGeom>
        </p:spPr>
        <p:txBody>
          <a:bodyPr wrap="square">
            <a:spAutoFit/>
          </a:bodyPr>
          <a:lstStyle/>
          <a:p>
            <a:pPr algn="ctr" fontAlgn="t"/>
            <a:r>
              <a:rPr lang="en-GB" sz="1200" i="1" dirty="0">
                <a:solidFill>
                  <a:srgbClr val="FF0000"/>
                </a:solidFill>
                <a:latin typeface="Arial" panose="020B0604020202020204" pitchFamily="34" charset="0"/>
              </a:rPr>
              <a:t>A huge opportunity to show IBM’s current strengths in infrastructures management with a </a:t>
            </a:r>
            <a:r>
              <a:rPr lang="en-GB" sz="1200" b="1" i="1" dirty="0">
                <a:solidFill>
                  <a:srgbClr val="FF0000"/>
                </a:solidFill>
                <a:latin typeface="Arial" panose="020B0604020202020204" pitchFamily="34" charset="0"/>
              </a:rPr>
              <a:t>clear potential to expand into a full EITaaS model by demonstrating our Cognitive and Automation capabilities</a:t>
            </a:r>
          </a:p>
        </p:txBody>
      </p:sp>
      <p:sp>
        <p:nvSpPr>
          <p:cNvPr id="37" name="TextBox 36">
            <a:extLst>
              <a:ext uri="{FF2B5EF4-FFF2-40B4-BE49-F238E27FC236}">
                <a16:creationId xmlns:a16="http://schemas.microsoft.com/office/drawing/2014/main" id="{75039B36-F9F3-455A-9F73-44BD5C5D1CBE}"/>
              </a:ext>
            </a:extLst>
          </p:cNvPr>
          <p:cNvSpPr txBox="1"/>
          <p:nvPr/>
        </p:nvSpPr>
        <p:spPr>
          <a:xfrm>
            <a:off x="6122618" y="1220886"/>
            <a:ext cx="4585523" cy="773113"/>
          </a:xfrm>
          <a:prstGeom prst="rect">
            <a:avLst/>
          </a:prstGeom>
          <a:noFill/>
          <a:ln w="6350">
            <a:noFill/>
            <a:prstDash val="dashDot"/>
          </a:ln>
        </p:spPr>
        <p:txBody>
          <a:bodyPr/>
          <a:lstStyle/>
          <a:p>
            <a:pPr defTabSz="457200" fontAlgn="auto">
              <a:lnSpc>
                <a:spcPct val="105000"/>
              </a:lnSpc>
              <a:spcBef>
                <a:spcPts val="0"/>
              </a:spcBef>
              <a:spcAft>
                <a:spcPts val="0"/>
              </a:spcAft>
              <a:buFontTx/>
              <a:buNone/>
            </a:pPr>
            <a:r>
              <a:rPr lang="en-AU" sz="1600" b="0" dirty="0">
                <a:solidFill>
                  <a:schemeClr val="tx2"/>
                </a:solidFill>
                <a:latin typeface="Arial"/>
                <a:cs typeface="+mn-cs"/>
              </a:rPr>
              <a:t>Client Value and Business Impact</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US" altLang="en-US" sz="1100" b="0" dirty="0">
                <a:solidFill>
                  <a:srgbClr val="000000"/>
                </a:solidFill>
                <a:latin typeface="Arial"/>
                <a:cs typeface="+mn-cs"/>
              </a:rPr>
              <a:t>IBM will save Meijer 35% over their existing base case</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US" altLang="en-US" sz="1100" b="0" dirty="0">
                <a:solidFill>
                  <a:srgbClr val="000000"/>
                </a:solidFill>
                <a:latin typeface="Arial"/>
                <a:cs typeface="+mn-cs"/>
              </a:rPr>
              <a:t>~23% reduction in labor based on Dynamic Automation</a:t>
            </a:r>
          </a:p>
        </p:txBody>
      </p:sp>
      <p:sp>
        <p:nvSpPr>
          <p:cNvPr id="38" name="TextBox 12">
            <a:extLst>
              <a:ext uri="{FF2B5EF4-FFF2-40B4-BE49-F238E27FC236}">
                <a16:creationId xmlns:a16="http://schemas.microsoft.com/office/drawing/2014/main" id="{3B6A261C-33CB-414D-848F-0A5FBDC7B735}"/>
              </a:ext>
            </a:extLst>
          </p:cNvPr>
          <p:cNvSpPr txBox="1">
            <a:spLocks noChangeArrowheads="1"/>
          </p:cNvSpPr>
          <p:nvPr/>
        </p:nvSpPr>
        <p:spPr bwMode="auto">
          <a:xfrm>
            <a:off x="236711" y="1216378"/>
            <a:ext cx="5445241" cy="1678475"/>
          </a:xfrm>
          <a:prstGeom prst="rect">
            <a:avLst/>
          </a:prstGeom>
          <a:noFill/>
          <a:ln w="6350">
            <a:noFill/>
            <a:prstDash val="dashDot"/>
            <a:miter lim="800000"/>
            <a:headEnd/>
            <a:tailEnd/>
          </a:ln>
        </p:spPr>
        <p:txBody>
          <a:bodyPr/>
          <a:lstStyle/>
          <a:p>
            <a:pPr defTabSz="457200" fontAlgn="auto">
              <a:spcBef>
                <a:spcPts val="0"/>
              </a:spcBef>
              <a:spcAft>
                <a:spcPts val="0"/>
              </a:spcAft>
              <a:buFontTx/>
              <a:buNone/>
            </a:pPr>
            <a:r>
              <a:rPr lang="en-AU" sz="1600" b="0" dirty="0">
                <a:solidFill>
                  <a:schemeClr val="tx2"/>
                </a:solidFill>
                <a:latin typeface="Arial"/>
                <a:cs typeface="+mn-cs"/>
              </a:rPr>
              <a:t>Client Background and Challenge</a:t>
            </a:r>
          </a:p>
          <a:p>
            <a:pPr marL="171450" indent="-171450" defTabSz="457200" fontAlgn="auto">
              <a:spcBef>
                <a:spcPts val="0"/>
              </a:spcBef>
              <a:spcAft>
                <a:spcPts val="0"/>
              </a:spcAft>
              <a:buClr>
                <a:schemeClr val="accent1"/>
              </a:buClr>
            </a:pPr>
            <a:r>
              <a:rPr lang="en-US" sz="1100" b="0" dirty="0">
                <a:solidFill>
                  <a:srgbClr val="000000"/>
                </a:solidFill>
                <a:latin typeface="Arial"/>
                <a:cs typeface="+mn-cs"/>
              </a:rPr>
              <a:t>Meijer is a large store and grocery chain mostly in the Midwest US.  They have over 300 stores and operate in 6 states. They generate around $8B in revenue per year and are privately owned and operated.  Current IT is all in house with AMS and SAP services provided by </a:t>
            </a:r>
            <a:r>
              <a:rPr lang="en-US" sz="1100" b="0" dirty="0" err="1">
                <a:solidFill>
                  <a:srgbClr val="000000"/>
                </a:solidFill>
                <a:latin typeface="Arial"/>
                <a:cs typeface="+mn-cs"/>
              </a:rPr>
              <a:t>CapGemini</a:t>
            </a:r>
            <a:r>
              <a:rPr lang="en-US" sz="1100" b="0" dirty="0">
                <a:solidFill>
                  <a:srgbClr val="000000"/>
                </a:solidFill>
                <a:latin typeface="Arial"/>
                <a:cs typeface="+mn-cs"/>
              </a:rPr>
              <a:t>.</a:t>
            </a:r>
          </a:p>
          <a:p>
            <a:pPr marL="171450" indent="-171450" defTabSz="457200" fontAlgn="auto">
              <a:spcBef>
                <a:spcPts val="0"/>
              </a:spcBef>
              <a:spcAft>
                <a:spcPts val="0"/>
              </a:spcAft>
              <a:buClr>
                <a:schemeClr val="accent1"/>
              </a:buClr>
            </a:pPr>
            <a:r>
              <a:rPr lang="en-US" sz="1100" b="0" dirty="0">
                <a:solidFill>
                  <a:srgbClr val="000000"/>
                </a:solidFill>
                <a:latin typeface="Arial"/>
                <a:cs typeface="+mn-cs"/>
              </a:rPr>
              <a:t>Meijer is</a:t>
            </a:r>
            <a:r>
              <a:rPr lang="en-SG" sz="1100" b="0" dirty="0">
                <a:solidFill>
                  <a:srgbClr val="000000"/>
                </a:solidFill>
                <a:latin typeface="Arial"/>
                <a:cs typeface="+mn-cs"/>
              </a:rPr>
              <a:t> looking to accelerate to their IT transformation </a:t>
            </a:r>
          </a:p>
          <a:p>
            <a:pPr marL="446088" lvl="1" indent="-180975" defTabSz="457200" fontAlgn="auto">
              <a:spcBef>
                <a:spcPts val="0"/>
              </a:spcBef>
              <a:spcAft>
                <a:spcPts val="0"/>
              </a:spcAft>
              <a:buFont typeface="Arial" panose="020B0604020202020204" pitchFamily="34" charset="0"/>
              <a:buChar char="–"/>
            </a:pPr>
            <a:r>
              <a:rPr lang="en-SG" sz="1100" b="0" dirty="0">
                <a:solidFill>
                  <a:srgbClr val="000000"/>
                </a:solidFill>
                <a:latin typeface="Arial"/>
                <a:cs typeface="+mn-cs"/>
              </a:rPr>
              <a:t>Increase speed and flexibility</a:t>
            </a:r>
          </a:p>
          <a:p>
            <a:pPr marL="446088" lvl="1" indent="-180975" defTabSz="457200" fontAlgn="auto">
              <a:spcBef>
                <a:spcPts val="0"/>
              </a:spcBef>
              <a:spcAft>
                <a:spcPts val="0"/>
              </a:spcAft>
              <a:buFont typeface="Arial" panose="020B0604020202020204" pitchFamily="34" charset="0"/>
              <a:buChar char="–"/>
            </a:pPr>
            <a:r>
              <a:rPr lang="en-SG" sz="1100" b="0" dirty="0">
                <a:solidFill>
                  <a:srgbClr val="000000"/>
                </a:solidFill>
                <a:latin typeface="Arial"/>
                <a:cs typeface="+mn-cs"/>
              </a:rPr>
              <a:t>Improve service quality and lower costs</a:t>
            </a:r>
          </a:p>
          <a:p>
            <a:pPr marL="446088" lvl="1" indent="-180975" defTabSz="457200" fontAlgn="auto">
              <a:spcBef>
                <a:spcPts val="0"/>
              </a:spcBef>
              <a:spcAft>
                <a:spcPts val="0"/>
              </a:spcAft>
              <a:buFont typeface="Arial" panose="020B0604020202020204" pitchFamily="34" charset="0"/>
              <a:buChar char="–"/>
            </a:pPr>
            <a:r>
              <a:rPr lang="en-SG" sz="1100" b="0" dirty="0">
                <a:solidFill>
                  <a:srgbClr val="000000"/>
                </a:solidFill>
                <a:latin typeface="Arial"/>
                <a:cs typeface="+mn-cs"/>
              </a:rPr>
              <a:t>Reduce risk through higher resiliency</a:t>
            </a:r>
          </a:p>
        </p:txBody>
      </p:sp>
      <p:sp>
        <p:nvSpPr>
          <p:cNvPr id="39" name="TextBox 10">
            <a:extLst>
              <a:ext uri="{FF2B5EF4-FFF2-40B4-BE49-F238E27FC236}">
                <a16:creationId xmlns:a16="http://schemas.microsoft.com/office/drawing/2014/main" id="{7D70ABA9-4FCF-4ED1-800A-F4862BC7B134}"/>
              </a:ext>
            </a:extLst>
          </p:cNvPr>
          <p:cNvSpPr txBox="1">
            <a:spLocks noChangeArrowheads="1"/>
          </p:cNvSpPr>
          <p:nvPr/>
        </p:nvSpPr>
        <p:spPr bwMode="auto">
          <a:xfrm>
            <a:off x="265888" y="2867163"/>
            <a:ext cx="5490914" cy="1368148"/>
          </a:xfrm>
          <a:prstGeom prst="rect">
            <a:avLst/>
          </a:prstGeom>
          <a:noFill/>
          <a:ln w="6350">
            <a:noFill/>
            <a:prstDash val="dashDot"/>
            <a:miter lim="800000"/>
            <a:headEnd/>
            <a:tailEnd/>
          </a:ln>
        </p:spPr>
        <p:txBody>
          <a:bodyPr/>
          <a:lstStyle/>
          <a:p>
            <a:pPr defTabSz="457200" fontAlgn="auto">
              <a:lnSpc>
                <a:spcPct val="105000"/>
              </a:lnSpc>
              <a:spcBef>
                <a:spcPts val="0"/>
              </a:spcBef>
              <a:spcAft>
                <a:spcPts val="0"/>
              </a:spcAft>
              <a:buFontTx/>
              <a:buNone/>
            </a:pPr>
            <a:r>
              <a:rPr lang="en-AU" sz="1600" b="0" dirty="0">
                <a:solidFill>
                  <a:schemeClr val="tx2"/>
                </a:solidFill>
                <a:latin typeface="Arial"/>
                <a:cs typeface="+mn-cs"/>
              </a:rPr>
              <a:t>Enterprise IT </a:t>
            </a:r>
            <a:r>
              <a:rPr lang="en-AU" sz="1600" b="0" dirty="0" err="1">
                <a:solidFill>
                  <a:schemeClr val="tx2"/>
                </a:solidFill>
                <a:latin typeface="Arial"/>
                <a:cs typeface="+mn-cs"/>
              </a:rPr>
              <a:t>CloudFirst</a:t>
            </a:r>
            <a:r>
              <a:rPr lang="en-AU" sz="1600" b="0" dirty="0">
                <a:solidFill>
                  <a:schemeClr val="tx2"/>
                </a:solidFill>
                <a:latin typeface="Arial"/>
                <a:cs typeface="+mn-cs"/>
              </a:rPr>
              <a:t> Transformation Solution</a:t>
            </a:r>
            <a:endParaRPr lang="en-SG" sz="1600" b="0" dirty="0">
              <a:solidFill>
                <a:schemeClr val="tx2"/>
              </a:solidFill>
              <a:latin typeface="Arial"/>
              <a:cs typeface="+mn-cs"/>
            </a:endParaRP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US" sz="1100" b="0" dirty="0">
                <a:solidFill>
                  <a:srgbClr val="000000"/>
                </a:solidFill>
                <a:latin typeface="Arial"/>
                <a:cs typeface="+mn-cs"/>
              </a:rPr>
              <a:t>Migrates the mainframe to </a:t>
            </a:r>
            <a:r>
              <a:rPr lang="en-US" sz="1100" b="0" dirty="0" err="1">
                <a:solidFill>
                  <a:srgbClr val="000000"/>
                </a:solidFill>
                <a:latin typeface="Arial"/>
                <a:cs typeface="+mn-cs"/>
              </a:rPr>
              <a:t>zCloud</a:t>
            </a:r>
            <a:r>
              <a:rPr lang="en-US" sz="1100" b="0" dirty="0">
                <a:solidFill>
                  <a:srgbClr val="000000"/>
                </a:solidFill>
                <a:latin typeface="Arial"/>
                <a:cs typeface="+mn-cs"/>
              </a:rPr>
              <a:t> in POK and RTP (DR), </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US" sz="1100" b="0" dirty="0">
                <a:solidFill>
                  <a:srgbClr val="000000"/>
                </a:solidFill>
                <a:latin typeface="Arial"/>
                <a:cs typeface="+mn-cs"/>
              </a:rPr>
              <a:t>Cloudifies their existing 985 data center, and eventually allows them to close down another 982 data center.  </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US" sz="1100" b="0" dirty="0">
                <a:solidFill>
                  <a:srgbClr val="000000"/>
                </a:solidFill>
                <a:latin typeface="Arial"/>
                <a:cs typeface="+mn-cs"/>
              </a:rPr>
              <a:t>Implement an integrated  </a:t>
            </a:r>
            <a:r>
              <a:rPr lang="en-US" sz="1100" b="0" dirty="0" err="1">
                <a:solidFill>
                  <a:srgbClr val="000000"/>
                </a:solidFill>
                <a:latin typeface="Arial"/>
                <a:cs typeface="+mn-cs"/>
              </a:rPr>
              <a:t>ITaaS</a:t>
            </a:r>
            <a:r>
              <a:rPr lang="en-US" sz="1100" b="0" dirty="0">
                <a:solidFill>
                  <a:srgbClr val="000000"/>
                </a:solidFill>
                <a:latin typeface="Arial"/>
                <a:cs typeface="+mn-cs"/>
              </a:rPr>
              <a:t> Framework and IBM Services Platform</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US" sz="1100" b="0" dirty="0">
                <a:solidFill>
                  <a:srgbClr val="000000"/>
                </a:solidFill>
                <a:latin typeface="Arial"/>
              </a:rPr>
              <a:t>Brings in out of region DR in RTP,</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US" sz="1100" b="0" dirty="0">
                <a:solidFill>
                  <a:srgbClr val="000000"/>
                </a:solidFill>
                <a:latin typeface="Arial"/>
                <a:cs typeface="+mn-cs"/>
              </a:rPr>
              <a:t>Take over asset ownership upon refresh</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US" sz="1100" b="0" dirty="0">
                <a:solidFill>
                  <a:srgbClr val="000000"/>
                </a:solidFill>
                <a:latin typeface="Arial"/>
                <a:cs typeface="+mn-cs"/>
              </a:rPr>
              <a:t>Leveraging latest Storage as a Service offerings</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US" sz="1100" b="0" dirty="0">
                <a:solidFill>
                  <a:srgbClr val="000000"/>
                </a:solidFill>
                <a:latin typeface="Arial"/>
                <a:cs typeface="+mn-cs"/>
              </a:rPr>
              <a:t>Rebadging 100% of IT resources</a:t>
            </a:r>
          </a:p>
        </p:txBody>
      </p:sp>
      <p:sp>
        <p:nvSpPr>
          <p:cNvPr id="40" name="TextBox 39">
            <a:extLst>
              <a:ext uri="{FF2B5EF4-FFF2-40B4-BE49-F238E27FC236}">
                <a16:creationId xmlns:a16="http://schemas.microsoft.com/office/drawing/2014/main" id="{2059852F-836E-4897-86AB-818A18DB4C4C}"/>
              </a:ext>
            </a:extLst>
          </p:cNvPr>
          <p:cNvSpPr txBox="1"/>
          <p:nvPr/>
        </p:nvSpPr>
        <p:spPr>
          <a:xfrm>
            <a:off x="6118834" y="1924136"/>
            <a:ext cx="4660372" cy="1058862"/>
          </a:xfrm>
          <a:prstGeom prst="rect">
            <a:avLst/>
          </a:prstGeom>
          <a:noFill/>
          <a:ln w="6350">
            <a:noFill/>
            <a:prstDash val="dashDot"/>
          </a:ln>
        </p:spPr>
        <p:txBody>
          <a:bodyPr/>
          <a:lstStyle/>
          <a:p>
            <a:pPr defTabSz="457200" fontAlgn="auto">
              <a:lnSpc>
                <a:spcPct val="105000"/>
              </a:lnSpc>
              <a:spcBef>
                <a:spcPts val="0"/>
              </a:spcBef>
              <a:spcAft>
                <a:spcPts val="0"/>
              </a:spcAft>
              <a:buFontTx/>
              <a:buNone/>
            </a:pPr>
            <a:r>
              <a:rPr lang="en-AU" sz="1600" b="0" dirty="0">
                <a:solidFill>
                  <a:schemeClr val="tx2"/>
                </a:solidFill>
                <a:latin typeface="Arial"/>
                <a:cs typeface="+mn-cs"/>
              </a:rPr>
              <a:t>IBM Value and Business Impact</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US" sz="1100" b="0" dirty="0">
                <a:solidFill>
                  <a:srgbClr val="000000"/>
                </a:solidFill>
                <a:latin typeface="Arial"/>
                <a:cs typeface="+mn-cs"/>
              </a:rPr>
              <a:t>New logo client contract signed Q3 for $188M</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US" sz="1100" b="0" dirty="0">
                <a:solidFill>
                  <a:srgbClr val="000000"/>
                </a:solidFill>
                <a:latin typeface="Arial"/>
                <a:cs typeface="+mn-cs"/>
              </a:rPr>
              <a:t>New IBM Services Platform Customer</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US" sz="1100" b="0" dirty="0">
                <a:solidFill>
                  <a:srgbClr val="000000"/>
                </a:solidFill>
                <a:latin typeface="Arial"/>
                <a:cs typeface="+mn-cs"/>
              </a:rPr>
              <a:t>Significant future new business potential as they transform</a:t>
            </a:r>
          </a:p>
        </p:txBody>
      </p:sp>
      <p:sp>
        <p:nvSpPr>
          <p:cNvPr id="41" name="TextBox 40">
            <a:extLst>
              <a:ext uri="{FF2B5EF4-FFF2-40B4-BE49-F238E27FC236}">
                <a16:creationId xmlns:a16="http://schemas.microsoft.com/office/drawing/2014/main" id="{9DBE9AE7-4112-403B-804E-D796A7CA2C02}"/>
              </a:ext>
            </a:extLst>
          </p:cNvPr>
          <p:cNvSpPr txBox="1"/>
          <p:nvPr/>
        </p:nvSpPr>
        <p:spPr>
          <a:xfrm>
            <a:off x="6114164" y="4020277"/>
            <a:ext cx="6016322" cy="2557087"/>
          </a:xfrm>
          <a:prstGeom prst="rect">
            <a:avLst/>
          </a:prstGeom>
          <a:noFill/>
          <a:ln w="6350">
            <a:noFill/>
            <a:prstDash val="dashDot"/>
          </a:ln>
        </p:spPr>
        <p:txBody>
          <a:bodyPr/>
          <a:lstStyle/>
          <a:p>
            <a:pPr defTabSz="457200" fontAlgn="auto">
              <a:lnSpc>
                <a:spcPct val="105000"/>
              </a:lnSpc>
              <a:spcBef>
                <a:spcPts val="0"/>
              </a:spcBef>
              <a:spcAft>
                <a:spcPts val="0"/>
              </a:spcAft>
              <a:buFontTx/>
              <a:buNone/>
            </a:pPr>
            <a:r>
              <a:rPr lang="en-AU" sz="1600" b="0" dirty="0">
                <a:solidFill>
                  <a:schemeClr val="tx2"/>
                </a:solidFill>
                <a:latin typeface="Arial"/>
                <a:cs typeface="+mn-cs"/>
              </a:rPr>
              <a:t>Lessons Learned (what worked what didn’t)</a:t>
            </a:r>
          </a:p>
          <a:p>
            <a:pPr marL="171450" indent="-171450" defTabSz="457200" fontAlgn="auto">
              <a:lnSpc>
                <a:spcPct val="105000"/>
              </a:lnSpc>
              <a:spcBef>
                <a:spcPts val="0"/>
              </a:spcBef>
              <a:spcAft>
                <a:spcPts val="0"/>
              </a:spcAft>
              <a:buClr>
                <a:schemeClr val="accent1"/>
              </a:buClr>
            </a:pPr>
            <a:r>
              <a:rPr lang="en-AU" sz="1100" b="0" dirty="0">
                <a:solidFill>
                  <a:srgbClr val="000000"/>
                </a:solidFill>
                <a:latin typeface="Arial"/>
                <a:cs typeface="+mn-cs"/>
              </a:rPr>
              <a:t>(+) Significant Client facing time since no TPA process to interfere</a:t>
            </a:r>
          </a:p>
          <a:p>
            <a:pPr marL="171450" indent="-171450" defTabSz="457200" fontAlgn="auto">
              <a:lnSpc>
                <a:spcPct val="105000"/>
              </a:lnSpc>
              <a:spcBef>
                <a:spcPts val="0"/>
              </a:spcBef>
              <a:spcAft>
                <a:spcPts val="0"/>
              </a:spcAft>
              <a:buClr>
                <a:schemeClr val="accent1"/>
              </a:buClr>
            </a:pPr>
            <a:r>
              <a:rPr lang="en-AU" sz="1100" b="0" dirty="0">
                <a:solidFill>
                  <a:srgbClr val="000000"/>
                </a:solidFill>
                <a:latin typeface="Arial"/>
                <a:cs typeface="+mn-cs"/>
              </a:rPr>
              <a:t>(+) Enhancing clients </a:t>
            </a:r>
            <a:r>
              <a:rPr lang="en-AU" sz="1100" b="0" dirty="0" err="1">
                <a:solidFill>
                  <a:srgbClr val="000000"/>
                </a:solidFill>
                <a:latin typeface="Arial"/>
                <a:cs typeface="+mn-cs"/>
              </a:rPr>
              <a:t>CloudFirst</a:t>
            </a:r>
            <a:r>
              <a:rPr lang="en-AU" sz="1100" b="0" dirty="0">
                <a:solidFill>
                  <a:srgbClr val="000000"/>
                </a:solidFill>
                <a:latin typeface="Arial"/>
                <a:cs typeface="+mn-cs"/>
              </a:rPr>
              <a:t> strategy</a:t>
            </a:r>
            <a:endParaRPr lang="en-US" sz="1100" b="0" dirty="0">
              <a:solidFill>
                <a:srgbClr val="000000"/>
              </a:solidFill>
              <a:latin typeface="Arial"/>
              <a:cs typeface="+mn-cs"/>
            </a:endParaRPr>
          </a:p>
          <a:p>
            <a:pPr marL="171450" indent="-171450" defTabSz="457200" fontAlgn="auto">
              <a:lnSpc>
                <a:spcPct val="105000"/>
              </a:lnSpc>
              <a:spcBef>
                <a:spcPts val="0"/>
              </a:spcBef>
              <a:spcAft>
                <a:spcPts val="0"/>
              </a:spcAft>
              <a:buClr>
                <a:schemeClr val="accent1"/>
              </a:buClr>
            </a:pPr>
            <a:r>
              <a:rPr lang="en-US" sz="1100" b="0" dirty="0">
                <a:solidFill>
                  <a:srgbClr val="000000"/>
                </a:solidFill>
                <a:latin typeface="Arial"/>
                <a:cs typeface="+mn-cs"/>
              </a:rPr>
              <a:t>(+) Client has a positive view of IBM and we have a long existing relationship in HW and SW</a:t>
            </a:r>
          </a:p>
          <a:p>
            <a:pPr marL="171450" indent="-171450" defTabSz="457200" fontAlgn="auto">
              <a:lnSpc>
                <a:spcPct val="105000"/>
              </a:lnSpc>
              <a:spcBef>
                <a:spcPts val="0"/>
              </a:spcBef>
              <a:spcAft>
                <a:spcPts val="0"/>
              </a:spcAft>
              <a:buClr>
                <a:schemeClr val="accent1"/>
              </a:buClr>
            </a:pPr>
            <a:r>
              <a:rPr lang="en-US" sz="1100" b="0" dirty="0">
                <a:solidFill>
                  <a:srgbClr val="000000"/>
                </a:solidFill>
                <a:latin typeface="Arial"/>
                <a:cs typeface="+mn-cs"/>
              </a:rPr>
              <a:t>(+) IBM ISPW, automation and innovation story resonates</a:t>
            </a:r>
          </a:p>
          <a:p>
            <a:pPr marL="171450" indent="-171450" defTabSz="457200" fontAlgn="auto">
              <a:lnSpc>
                <a:spcPct val="105000"/>
              </a:lnSpc>
              <a:spcBef>
                <a:spcPts val="0"/>
              </a:spcBef>
              <a:spcAft>
                <a:spcPts val="0"/>
              </a:spcAft>
              <a:buClr>
                <a:schemeClr val="accent1"/>
              </a:buClr>
            </a:pPr>
            <a:r>
              <a:rPr lang="en-US" sz="1100" b="0" dirty="0">
                <a:solidFill>
                  <a:srgbClr val="000000"/>
                </a:solidFill>
                <a:latin typeface="Arial"/>
                <a:cs typeface="+mn-cs"/>
              </a:rPr>
              <a:t>(+) Engagement IT Analytics message and solution</a:t>
            </a:r>
          </a:p>
          <a:p>
            <a:pPr marL="171450" indent="-171450" defTabSz="457200" fontAlgn="auto">
              <a:lnSpc>
                <a:spcPct val="105000"/>
              </a:lnSpc>
              <a:spcBef>
                <a:spcPts val="0"/>
              </a:spcBef>
              <a:spcAft>
                <a:spcPts val="0"/>
              </a:spcAft>
              <a:buClr>
                <a:schemeClr val="accent1"/>
              </a:buClr>
            </a:pPr>
            <a:r>
              <a:rPr lang="en-US" sz="1100" b="0" dirty="0">
                <a:solidFill>
                  <a:srgbClr val="000000"/>
                </a:solidFill>
                <a:latin typeface="Arial"/>
                <a:cs typeface="+mn-cs"/>
              </a:rPr>
              <a:t>(-) Deal team not always on same page</a:t>
            </a:r>
            <a:endParaRPr lang="en-AU" sz="1100" b="0" dirty="0">
              <a:solidFill>
                <a:srgbClr val="000000"/>
              </a:solidFill>
              <a:latin typeface="Arial"/>
              <a:cs typeface="+mn-cs"/>
            </a:endParaRPr>
          </a:p>
          <a:p>
            <a:pPr marL="171450" indent="-171450" defTabSz="457200" fontAlgn="auto">
              <a:lnSpc>
                <a:spcPct val="105000"/>
              </a:lnSpc>
              <a:spcBef>
                <a:spcPts val="0"/>
              </a:spcBef>
              <a:spcAft>
                <a:spcPts val="0"/>
              </a:spcAft>
              <a:buClr>
                <a:schemeClr val="accent1"/>
              </a:buClr>
            </a:pPr>
            <a:endParaRPr lang="en-AU" sz="1100" b="0" dirty="0">
              <a:solidFill>
                <a:srgbClr val="000000"/>
              </a:solidFill>
              <a:latin typeface="Arial"/>
              <a:cs typeface="+mn-cs"/>
            </a:endParaRPr>
          </a:p>
        </p:txBody>
      </p:sp>
      <p:sp>
        <p:nvSpPr>
          <p:cNvPr id="42" name="TextBox 41">
            <a:extLst>
              <a:ext uri="{FF2B5EF4-FFF2-40B4-BE49-F238E27FC236}">
                <a16:creationId xmlns:a16="http://schemas.microsoft.com/office/drawing/2014/main" id="{61DA6092-2C8B-4072-AFBF-95289581B350}"/>
              </a:ext>
            </a:extLst>
          </p:cNvPr>
          <p:cNvSpPr txBox="1"/>
          <p:nvPr/>
        </p:nvSpPr>
        <p:spPr>
          <a:xfrm>
            <a:off x="265888" y="4602875"/>
            <a:ext cx="5139232" cy="1133475"/>
          </a:xfrm>
          <a:prstGeom prst="rect">
            <a:avLst/>
          </a:prstGeom>
          <a:noFill/>
          <a:ln w="6350">
            <a:noFill/>
            <a:prstDash val="dashDot"/>
          </a:ln>
        </p:spPr>
        <p:txBody>
          <a:bodyPr/>
          <a:lstStyle/>
          <a:p>
            <a:pPr defTabSz="457200" fontAlgn="auto">
              <a:lnSpc>
                <a:spcPct val="105000"/>
              </a:lnSpc>
              <a:spcBef>
                <a:spcPts val="0"/>
              </a:spcBef>
              <a:spcAft>
                <a:spcPts val="0"/>
              </a:spcAft>
              <a:buFontTx/>
              <a:buNone/>
            </a:pPr>
            <a:r>
              <a:rPr lang="en-AU" sz="1600" b="0" dirty="0">
                <a:solidFill>
                  <a:schemeClr val="tx2"/>
                </a:solidFill>
                <a:latin typeface="Arial"/>
                <a:cs typeface="+mn-cs"/>
              </a:rPr>
              <a:t>Reused Offerings and Assets: </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GB" altLang="en-US" sz="1100" b="0" dirty="0">
                <a:solidFill>
                  <a:srgbClr val="000000"/>
                </a:solidFill>
                <a:latin typeface="Arial"/>
                <a:cs typeface="+mn-cs"/>
              </a:rPr>
              <a:t>IBM Services Platform Assets</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GB" altLang="en-US" sz="1100" b="0" dirty="0">
                <a:solidFill>
                  <a:srgbClr val="000000"/>
                </a:solidFill>
                <a:latin typeface="Arial"/>
                <a:cs typeface="+mn-cs"/>
              </a:rPr>
              <a:t>Hybrid Cloud services assets</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GB" altLang="en-US" sz="1100" b="0" dirty="0" err="1">
                <a:solidFill>
                  <a:srgbClr val="000000"/>
                </a:solidFill>
                <a:latin typeface="Arial"/>
                <a:cs typeface="+mn-cs"/>
              </a:rPr>
              <a:t>ITaaS</a:t>
            </a:r>
            <a:r>
              <a:rPr lang="en-GB" altLang="en-US" sz="1100" b="0" dirty="0">
                <a:solidFill>
                  <a:srgbClr val="000000"/>
                </a:solidFill>
                <a:latin typeface="Arial"/>
                <a:cs typeface="+mn-cs"/>
              </a:rPr>
              <a:t> Assets from Bombardier</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GB" altLang="en-US" sz="1100" b="0" dirty="0">
                <a:solidFill>
                  <a:srgbClr val="000000"/>
                </a:solidFill>
                <a:latin typeface="Arial"/>
                <a:cs typeface="+mn-cs"/>
              </a:rPr>
              <a:t>Cloud Workload Assessment, IT Optimization Assessment</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GB" altLang="en-US" sz="1100" b="0" dirty="0">
                <a:solidFill>
                  <a:srgbClr val="000000"/>
                </a:solidFill>
                <a:latin typeface="Arial"/>
                <a:cs typeface="+mn-cs"/>
              </a:rPr>
              <a:t>Storage ILM study, Backup / Recovery Redesign</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GB" altLang="en-US" sz="1100" b="0" dirty="0" err="1">
                <a:solidFill>
                  <a:srgbClr val="000000"/>
                </a:solidFill>
                <a:latin typeface="Arial"/>
                <a:cs typeface="+mn-cs"/>
              </a:rPr>
              <a:t>Journeymap</a:t>
            </a:r>
            <a:r>
              <a:rPr lang="en-GB" altLang="en-US" sz="1100" b="0" dirty="0">
                <a:solidFill>
                  <a:srgbClr val="000000"/>
                </a:solidFill>
                <a:latin typeface="Arial"/>
                <a:cs typeface="+mn-cs"/>
              </a:rPr>
              <a:t> tailored from Sikorsky</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GB" altLang="en-US" sz="1100" b="0" dirty="0">
                <a:solidFill>
                  <a:srgbClr val="000000"/>
                </a:solidFill>
                <a:latin typeface="Arial"/>
                <a:cs typeface="+mn-cs"/>
              </a:rPr>
              <a:t>Engagement Analytics Dashboards</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GB" sz="1100" b="0" dirty="0">
                <a:solidFill>
                  <a:srgbClr val="000000"/>
                </a:solidFill>
                <a:latin typeface="Arial"/>
                <a:cs typeface="+mn-cs"/>
              </a:rPr>
              <a:t>Storage as a Service</a:t>
            </a:r>
            <a:endParaRPr lang="en-AU" sz="1600" b="0" dirty="0">
              <a:solidFill>
                <a:srgbClr val="0070C0"/>
              </a:solidFill>
              <a:latin typeface="Arial"/>
              <a:cs typeface="+mn-cs"/>
            </a:endParaRPr>
          </a:p>
        </p:txBody>
      </p:sp>
      <p:graphicFrame>
        <p:nvGraphicFramePr>
          <p:cNvPr id="43" name="Table 42">
            <a:extLst>
              <a:ext uri="{FF2B5EF4-FFF2-40B4-BE49-F238E27FC236}">
                <a16:creationId xmlns:a16="http://schemas.microsoft.com/office/drawing/2014/main" id="{4A67722D-A3D3-47C7-95CB-DF042E3B49F4}"/>
              </a:ext>
            </a:extLst>
          </p:cNvPr>
          <p:cNvGraphicFramePr>
            <a:graphicFrameLocks noGrp="1"/>
          </p:cNvGraphicFramePr>
          <p:nvPr>
            <p:extLst>
              <p:ext uri="{D42A27DB-BD31-4B8C-83A1-F6EECF244321}">
                <p14:modId xmlns:p14="http://schemas.microsoft.com/office/powerpoint/2010/main" val="2068168078"/>
              </p:ext>
            </p:extLst>
          </p:nvPr>
        </p:nvGraphicFramePr>
        <p:xfrm>
          <a:off x="6206140" y="3674024"/>
          <a:ext cx="4588696" cy="313691"/>
        </p:xfrm>
        <a:graphic>
          <a:graphicData uri="http://schemas.openxmlformats.org/drawingml/2006/table">
            <a:tbl>
              <a:tblPr bandCol="1">
                <a:effectLst/>
                <a:tableStyleId>{2D5ABB26-0587-4C30-8999-92F81FD0307C}</a:tableStyleId>
              </a:tblPr>
              <a:tblGrid>
                <a:gridCol w="1147174">
                  <a:extLst>
                    <a:ext uri="{9D8B030D-6E8A-4147-A177-3AD203B41FA5}">
                      <a16:colId xmlns:a16="http://schemas.microsoft.com/office/drawing/2014/main" val="20000"/>
                    </a:ext>
                  </a:extLst>
                </a:gridCol>
                <a:gridCol w="1147174">
                  <a:extLst>
                    <a:ext uri="{9D8B030D-6E8A-4147-A177-3AD203B41FA5}">
                      <a16:colId xmlns:a16="http://schemas.microsoft.com/office/drawing/2014/main" val="20001"/>
                    </a:ext>
                  </a:extLst>
                </a:gridCol>
                <a:gridCol w="1147174">
                  <a:extLst>
                    <a:ext uri="{9D8B030D-6E8A-4147-A177-3AD203B41FA5}">
                      <a16:colId xmlns:a16="http://schemas.microsoft.com/office/drawing/2014/main" val="20002"/>
                    </a:ext>
                  </a:extLst>
                </a:gridCol>
                <a:gridCol w="1147174">
                  <a:extLst>
                    <a:ext uri="{9D8B030D-6E8A-4147-A177-3AD203B41FA5}">
                      <a16:colId xmlns:a16="http://schemas.microsoft.com/office/drawing/2014/main" val="20003"/>
                    </a:ext>
                  </a:extLst>
                </a:gridCol>
              </a:tblGrid>
              <a:tr h="313691">
                <a:tc>
                  <a:txBody>
                    <a:bodyPr/>
                    <a:lstStyle/>
                    <a:p>
                      <a:r>
                        <a:rPr lang="en-AU" sz="1200" b="1" dirty="0">
                          <a:solidFill>
                            <a:schemeClr val="tx2"/>
                          </a:solidFill>
                        </a:rPr>
                        <a:t>Signings:</a:t>
                      </a:r>
                    </a:p>
                  </a:txBody>
                  <a:tcPr marL="72000" marR="72000" marT="36000" marB="3600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rgbClr val="A7E0FF"/>
                    </a:solidFill>
                  </a:tcPr>
                </a:tc>
                <a:tc>
                  <a:txBody>
                    <a:bodyPr/>
                    <a:lstStyle/>
                    <a:p>
                      <a:r>
                        <a:rPr lang="en-AU" sz="1200" dirty="0"/>
                        <a:t>$188M </a:t>
                      </a:r>
                      <a:endParaRPr lang="en-AU" sz="1200" b="0" dirty="0"/>
                    </a:p>
                  </a:txBody>
                  <a:tcPr marL="72000" marR="72000" marT="36000" marB="3600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chemeClr val="bg1"/>
                    </a:solidFill>
                  </a:tcPr>
                </a:tc>
                <a:tc>
                  <a:txBody>
                    <a:bodyPr/>
                    <a:lstStyle/>
                    <a:p>
                      <a:r>
                        <a:rPr lang="en-AU" sz="1200" b="1" dirty="0">
                          <a:solidFill>
                            <a:schemeClr val="tx2"/>
                          </a:solidFill>
                        </a:rPr>
                        <a:t>Savings:</a:t>
                      </a:r>
                    </a:p>
                  </a:txBody>
                  <a:tcPr marL="72000" marR="72000" marT="36000" marB="3600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rgbClr val="A7E0FF"/>
                    </a:solidFill>
                  </a:tcPr>
                </a:tc>
                <a:tc>
                  <a:txBody>
                    <a:bodyPr/>
                    <a:lstStyle/>
                    <a:p>
                      <a:r>
                        <a:rPr lang="en-AU" sz="1200" b="0" dirty="0"/>
                        <a:t>35%</a:t>
                      </a:r>
                    </a:p>
                  </a:txBody>
                  <a:tcPr marL="72000" marR="72000" marT="36000" marB="3600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44" name="TextBox 43">
            <a:extLst>
              <a:ext uri="{FF2B5EF4-FFF2-40B4-BE49-F238E27FC236}">
                <a16:creationId xmlns:a16="http://schemas.microsoft.com/office/drawing/2014/main" id="{30B72597-76C4-4DCA-874E-5D03E371366C}"/>
              </a:ext>
            </a:extLst>
          </p:cNvPr>
          <p:cNvSpPr txBox="1"/>
          <p:nvPr/>
        </p:nvSpPr>
        <p:spPr>
          <a:xfrm>
            <a:off x="6122618" y="2760590"/>
            <a:ext cx="4343400" cy="1058862"/>
          </a:xfrm>
          <a:prstGeom prst="rect">
            <a:avLst/>
          </a:prstGeom>
          <a:noFill/>
          <a:ln w="6350">
            <a:noFill/>
            <a:prstDash val="dashDot"/>
          </a:ln>
        </p:spPr>
        <p:txBody>
          <a:bodyPr/>
          <a:lstStyle/>
          <a:p>
            <a:pPr defTabSz="457200" fontAlgn="auto">
              <a:lnSpc>
                <a:spcPct val="105000"/>
              </a:lnSpc>
              <a:spcBef>
                <a:spcPts val="0"/>
              </a:spcBef>
              <a:spcAft>
                <a:spcPts val="0"/>
              </a:spcAft>
              <a:buFontTx/>
              <a:buNone/>
            </a:pPr>
            <a:r>
              <a:rPr lang="en-AU" sz="1600" b="0" dirty="0">
                <a:solidFill>
                  <a:schemeClr val="tx2"/>
                </a:solidFill>
                <a:latin typeface="Arial"/>
                <a:cs typeface="+mn-cs"/>
              </a:rPr>
              <a:t>New Scope Added from Previous Iteration</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US" sz="1100" b="0" dirty="0">
                <a:solidFill>
                  <a:srgbClr val="000000"/>
                </a:solidFill>
                <a:latin typeface="Arial"/>
                <a:cs typeface="+mn-cs"/>
              </a:rPr>
              <a:t>Hardware and Services SW</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US" sz="1100" b="0" dirty="0">
                <a:solidFill>
                  <a:srgbClr val="000000"/>
                </a:solidFill>
                <a:latin typeface="Arial"/>
                <a:cs typeface="+mn-cs"/>
              </a:rPr>
              <a:t>Disaster Recovery</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US" sz="1100" b="0" dirty="0">
                <a:solidFill>
                  <a:srgbClr val="000000"/>
                </a:solidFill>
                <a:latin typeface="Arial"/>
                <a:cs typeface="+mn-cs"/>
              </a:rPr>
              <a:t>Bluemix Scope increate</a:t>
            </a:r>
          </a:p>
        </p:txBody>
      </p:sp>
      <p:sp>
        <p:nvSpPr>
          <p:cNvPr id="45" name="TextBox 44">
            <a:extLst>
              <a:ext uri="{FF2B5EF4-FFF2-40B4-BE49-F238E27FC236}">
                <a16:creationId xmlns:a16="http://schemas.microsoft.com/office/drawing/2014/main" id="{EBA359D6-8892-48A6-98A5-E52F5B550115}"/>
              </a:ext>
            </a:extLst>
          </p:cNvPr>
          <p:cNvSpPr txBox="1"/>
          <p:nvPr/>
        </p:nvSpPr>
        <p:spPr>
          <a:xfrm>
            <a:off x="6122008" y="5502198"/>
            <a:ext cx="5748909" cy="1058862"/>
          </a:xfrm>
          <a:prstGeom prst="rect">
            <a:avLst/>
          </a:prstGeom>
          <a:noFill/>
          <a:ln w="6350">
            <a:noFill/>
            <a:prstDash val="dashDot"/>
          </a:ln>
        </p:spPr>
        <p:txBody>
          <a:bodyPr/>
          <a:lstStyle/>
          <a:p>
            <a:pPr defTabSz="457200" fontAlgn="auto">
              <a:lnSpc>
                <a:spcPct val="105000"/>
              </a:lnSpc>
              <a:spcBef>
                <a:spcPts val="0"/>
              </a:spcBef>
              <a:spcAft>
                <a:spcPts val="0"/>
              </a:spcAft>
              <a:buFontTx/>
              <a:buNone/>
            </a:pPr>
            <a:r>
              <a:rPr lang="en-AU" sz="1600" b="0" dirty="0">
                <a:solidFill>
                  <a:schemeClr val="tx2"/>
                </a:solidFill>
                <a:latin typeface="Arial"/>
                <a:cs typeface="+mn-cs"/>
              </a:rPr>
              <a:t>Potential IBM Growth Areas</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US" sz="1100" b="0" dirty="0">
                <a:solidFill>
                  <a:srgbClr val="000000"/>
                </a:solidFill>
                <a:latin typeface="Arial"/>
                <a:cs typeface="+mn-cs"/>
              </a:rPr>
              <a:t>Service Desk and Service Management</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US" sz="1100" b="0" dirty="0">
                <a:solidFill>
                  <a:srgbClr val="000000"/>
                </a:solidFill>
                <a:latin typeface="Arial"/>
                <a:cs typeface="+mn-cs"/>
              </a:rPr>
              <a:t>More use of </a:t>
            </a:r>
            <a:r>
              <a:rPr lang="en-US" sz="1100" b="0" dirty="0" err="1">
                <a:solidFill>
                  <a:srgbClr val="000000"/>
                </a:solidFill>
                <a:latin typeface="Arial"/>
                <a:cs typeface="+mn-cs"/>
              </a:rPr>
              <a:t>BlueMix</a:t>
            </a:r>
            <a:r>
              <a:rPr lang="en-US" sz="1100" b="0" dirty="0">
                <a:solidFill>
                  <a:srgbClr val="000000"/>
                </a:solidFill>
                <a:latin typeface="Arial"/>
                <a:cs typeface="+mn-cs"/>
              </a:rPr>
              <a:t> </a:t>
            </a:r>
          </a:p>
          <a:p>
            <a:pPr marL="171450" indent="-171450" defTabSz="457200" fontAlgn="auto">
              <a:lnSpc>
                <a:spcPct val="105000"/>
              </a:lnSpc>
              <a:spcBef>
                <a:spcPts val="0"/>
              </a:spcBef>
              <a:spcAft>
                <a:spcPts val="0"/>
              </a:spcAft>
              <a:buClr>
                <a:schemeClr val="accent1"/>
              </a:buClr>
              <a:buFont typeface="Arial" panose="020B0604020202020204" pitchFamily="34" charset="0"/>
              <a:buChar char="•"/>
            </a:pPr>
            <a:r>
              <a:rPr lang="en-US" sz="1100" b="0" dirty="0">
                <a:solidFill>
                  <a:srgbClr val="000000"/>
                </a:solidFill>
                <a:latin typeface="Arial"/>
                <a:cs typeface="+mn-cs"/>
              </a:rPr>
              <a:t>Replace Teradata with IBM Solution</a:t>
            </a:r>
          </a:p>
        </p:txBody>
      </p:sp>
      <p:pic>
        <p:nvPicPr>
          <p:cNvPr id="21" name="Picture 20">
            <a:extLst>
              <a:ext uri="{FF2B5EF4-FFF2-40B4-BE49-F238E27FC236}">
                <a16:creationId xmlns:a16="http://schemas.microsoft.com/office/drawing/2014/main" id="{44311533-92ED-4F87-A948-B52BCD71B43E}"/>
              </a:ext>
            </a:extLst>
          </p:cNvPr>
          <p:cNvPicPr>
            <a:picLocks noChangeAspect="1"/>
          </p:cNvPicPr>
          <p:nvPr/>
        </p:nvPicPr>
        <p:blipFill>
          <a:blip r:embed="rId2"/>
          <a:stretch>
            <a:fillRect/>
          </a:stretch>
        </p:blipFill>
        <p:spPr>
          <a:xfrm>
            <a:off x="10501203" y="784394"/>
            <a:ext cx="749514" cy="749514"/>
          </a:xfrm>
          <a:prstGeom prst="rect">
            <a:avLst/>
          </a:prstGeom>
        </p:spPr>
      </p:pic>
    </p:spTree>
    <p:extLst>
      <p:ext uri="{BB962C8B-B14F-4D97-AF65-F5344CB8AC3E}">
        <p14:creationId xmlns:p14="http://schemas.microsoft.com/office/powerpoint/2010/main" val="2538591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dirty="0"/>
              <a:t>Understanding the scope &amp; architecture guidelines</a:t>
            </a:r>
          </a:p>
        </p:txBody>
      </p:sp>
      <p:grpSp>
        <p:nvGrpSpPr>
          <p:cNvPr id="8" name="Group 7"/>
          <p:cNvGrpSpPr/>
          <p:nvPr/>
        </p:nvGrpSpPr>
        <p:grpSpPr>
          <a:xfrm>
            <a:off x="478971" y="1196752"/>
            <a:ext cx="6877294" cy="4130801"/>
            <a:chOff x="5590798" y="2615457"/>
            <a:chExt cx="5126540" cy="3156857"/>
          </a:xfrm>
        </p:grpSpPr>
        <p:sp>
          <p:nvSpPr>
            <p:cNvPr id="6" name="Rectangle 5"/>
            <p:cNvSpPr/>
            <p:nvPr/>
          </p:nvSpPr>
          <p:spPr>
            <a:xfrm>
              <a:off x="5590798" y="2615457"/>
              <a:ext cx="5126540" cy="31568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srcRect t="11087" b="7727"/>
            <a:stretch/>
          </p:blipFill>
          <p:spPr>
            <a:xfrm>
              <a:off x="5590798" y="2615457"/>
              <a:ext cx="5126540" cy="3156857"/>
            </a:xfrm>
            <a:prstGeom prst="rect">
              <a:avLst/>
            </a:prstGeom>
          </p:spPr>
        </p:pic>
      </p:grpSp>
      <p:sp>
        <p:nvSpPr>
          <p:cNvPr id="9" name="Rectangle 8"/>
          <p:cNvSpPr/>
          <p:nvPr/>
        </p:nvSpPr>
        <p:spPr bwMode="auto">
          <a:xfrm>
            <a:off x="4226621" y="3937381"/>
            <a:ext cx="3129644" cy="1390172"/>
          </a:xfrm>
          <a:prstGeom prst="rect">
            <a:avLst/>
          </a:prstGeom>
          <a:noFill/>
          <a:ln w="508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spcBef>
                <a:spcPct val="50000"/>
              </a:spcBef>
              <a:spcAft>
                <a:spcPct val="0"/>
              </a:spcAft>
              <a:buClrTx/>
              <a:buSzTx/>
              <a:buFontTx/>
              <a:buNone/>
              <a:tabLst/>
            </a:pPr>
            <a:endParaRPr kumimoji="0" lang="en-US" sz="1600" b="0" i="0" u="none" strike="noStrike" cap="none" normalizeH="0" baseline="0" dirty="0" err="1">
              <a:ln>
                <a:noFill/>
              </a:ln>
              <a:solidFill>
                <a:schemeClr val="tx1">
                  <a:lumMod val="50000"/>
                </a:schemeClr>
              </a:solidFill>
              <a:effectLst/>
              <a:latin typeface="Arial" panose="020B0604020202020204" pitchFamily="34" charset="0"/>
              <a:ea typeface="Calibri" charset="0"/>
              <a:cs typeface="Arial" panose="020B0604020202020204" pitchFamily="34" charset="0"/>
            </a:endParaRPr>
          </a:p>
        </p:txBody>
      </p:sp>
      <p:sp>
        <p:nvSpPr>
          <p:cNvPr id="10" name="Rectangle 9"/>
          <p:cNvSpPr/>
          <p:nvPr/>
        </p:nvSpPr>
        <p:spPr bwMode="auto">
          <a:xfrm>
            <a:off x="550842" y="2159382"/>
            <a:ext cx="395781" cy="2298364"/>
          </a:xfrm>
          <a:prstGeom prst="rect">
            <a:avLst/>
          </a:prstGeom>
          <a:noFill/>
          <a:ln w="508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spcBef>
                <a:spcPct val="50000"/>
              </a:spcBef>
              <a:spcAft>
                <a:spcPct val="0"/>
              </a:spcAft>
              <a:buClrTx/>
              <a:buSzTx/>
              <a:buFontTx/>
              <a:buNone/>
              <a:tabLst/>
            </a:pPr>
            <a:endParaRPr kumimoji="0" lang="en-US" sz="1600" b="0" i="0" u="none" strike="noStrike" cap="none" normalizeH="0" baseline="0" dirty="0" err="1">
              <a:ln>
                <a:noFill/>
              </a:ln>
              <a:solidFill>
                <a:schemeClr val="tx1">
                  <a:lumMod val="50000"/>
                </a:schemeClr>
              </a:solidFill>
              <a:effectLst/>
              <a:latin typeface="Arial" panose="020B0604020202020204" pitchFamily="34" charset="0"/>
              <a:ea typeface="Calibri" charset="0"/>
              <a:cs typeface="Arial" panose="020B0604020202020204" pitchFamily="34" charset="0"/>
            </a:endParaRPr>
          </a:p>
        </p:txBody>
      </p:sp>
      <p:sp>
        <p:nvSpPr>
          <p:cNvPr id="11" name="Rectangle 10"/>
          <p:cNvSpPr/>
          <p:nvPr/>
        </p:nvSpPr>
        <p:spPr bwMode="auto">
          <a:xfrm>
            <a:off x="2859138" y="5759320"/>
            <a:ext cx="379821" cy="230174"/>
          </a:xfrm>
          <a:prstGeom prst="rect">
            <a:avLst/>
          </a:prstGeom>
          <a:noFill/>
          <a:ln w="508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spcBef>
                <a:spcPct val="50000"/>
              </a:spcBef>
              <a:spcAft>
                <a:spcPct val="0"/>
              </a:spcAft>
              <a:buClrTx/>
              <a:buSzTx/>
              <a:buFontTx/>
              <a:buNone/>
              <a:tabLst/>
            </a:pPr>
            <a:endParaRPr kumimoji="0" lang="en-US" sz="1600" b="0" i="0" u="none" strike="noStrike" cap="none" normalizeH="0" baseline="0" dirty="0" err="1">
              <a:ln>
                <a:noFill/>
              </a:ln>
              <a:solidFill>
                <a:schemeClr val="tx1">
                  <a:lumMod val="50000"/>
                </a:schemeClr>
              </a:solidFill>
              <a:effectLst/>
              <a:latin typeface="Arial" panose="020B0604020202020204" pitchFamily="34" charset="0"/>
              <a:ea typeface="Calibri" charset="0"/>
              <a:cs typeface="Arial" panose="020B0604020202020204" pitchFamily="34" charset="0"/>
            </a:endParaRPr>
          </a:p>
        </p:txBody>
      </p:sp>
      <p:sp>
        <p:nvSpPr>
          <p:cNvPr id="12" name="Content Placeholder 2"/>
          <p:cNvSpPr txBox="1">
            <a:spLocks/>
          </p:cNvSpPr>
          <p:nvPr/>
        </p:nvSpPr>
        <p:spPr bwMode="auto">
          <a:xfrm>
            <a:off x="3361307" y="5759320"/>
            <a:ext cx="2473777" cy="23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230717" indent="-230717" algn="l" rtl="0" eaLnBrk="0" fontAlgn="base" hangingPunct="0">
              <a:spcBef>
                <a:spcPct val="50000"/>
              </a:spcBef>
              <a:spcAft>
                <a:spcPct val="0"/>
              </a:spcAft>
              <a:buClr>
                <a:schemeClr val="tx2">
                  <a:lumMod val="90000"/>
                  <a:lumOff val="10000"/>
                </a:schemeClr>
              </a:buClr>
              <a:buFont typeface="Wingdings" charset="2"/>
              <a:buChar char="§"/>
              <a:defRPr sz="1800">
                <a:solidFill>
                  <a:schemeClr val="tx1">
                    <a:lumMod val="50000"/>
                  </a:schemeClr>
                </a:solidFill>
                <a:latin typeface="+mn-lt"/>
                <a:ea typeface="+mn-ea"/>
                <a:cs typeface="+mn-cs"/>
              </a:defRPr>
            </a:lvl1pPr>
            <a:lvl2pPr marL="679452" indent="-218018" algn="l" rtl="0" eaLnBrk="0" fontAlgn="base" hangingPunct="0">
              <a:spcBef>
                <a:spcPct val="0"/>
              </a:spcBef>
              <a:spcAft>
                <a:spcPct val="0"/>
              </a:spcAft>
              <a:buClr>
                <a:schemeClr val="tx2">
                  <a:lumMod val="90000"/>
                  <a:lumOff val="10000"/>
                </a:schemeClr>
              </a:buClr>
              <a:buFont typeface="Arial" charset="0"/>
              <a:buChar char="–"/>
              <a:defRPr sz="1800">
                <a:solidFill>
                  <a:schemeClr val="tx1">
                    <a:lumMod val="50000"/>
                  </a:schemeClr>
                </a:solidFill>
                <a:latin typeface="+mn-lt"/>
              </a:defRPr>
            </a:lvl2pPr>
            <a:lvl3pPr marL="1140885" indent="-230717" algn="l" rtl="0" eaLnBrk="0" fontAlgn="base" hangingPunct="0">
              <a:spcBef>
                <a:spcPct val="0"/>
              </a:spcBef>
              <a:spcAft>
                <a:spcPct val="0"/>
              </a:spcAft>
              <a:buClr>
                <a:schemeClr val="tx2">
                  <a:lumMod val="90000"/>
                  <a:lumOff val="10000"/>
                </a:schemeClr>
              </a:buClr>
              <a:buChar char="•"/>
              <a:defRPr sz="1800">
                <a:solidFill>
                  <a:schemeClr val="tx1">
                    <a:lumMod val="50000"/>
                  </a:schemeClr>
                </a:solidFill>
                <a:latin typeface="+mn-lt"/>
              </a:defRPr>
            </a:lvl3pPr>
            <a:lvl4pPr marL="1604438" indent="-230717" algn="l" rtl="0" eaLnBrk="0" fontAlgn="base" hangingPunct="0">
              <a:spcBef>
                <a:spcPct val="20000"/>
              </a:spcBef>
              <a:spcAft>
                <a:spcPct val="0"/>
              </a:spcAft>
              <a:buClr>
                <a:schemeClr val="bg1"/>
              </a:buClr>
              <a:buChar char="–"/>
              <a:defRPr sz="2133">
                <a:solidFill>
                  <a:schemeClr val="bg1"/>
                </a:solidFill>
                <a:latin typeface="+mn-lt"/>
              </a:defRPr>
            </a:lvl4pPr>
            <a:lvl5pPr marL="2053171" indent="-218018" algn="l" rtl="0" eaLnBrk="0" fontAlgn="base" hangingPunct="0">
              <a:spcBef>
                <a:spcPct val="20000"/>
              </a:spcBef>
              <a:spcAft>
                <a:spcPct val="0"/>
              </a:spcAft>
              <a:buClr>
                <a:schemeClr val="bg1"/>
              </a:buClr>
              <a:buChar char="»"/>
              <a:defRPr sz="2133">
                <a:solidFill>
                  <a:schemeClr val="bg1"/>
                </a:solidFill>
                <a:latin typeface="+mn-lt"/>
              </a:defRPr>
            </a:lvl5pPr>
            <a:lvl6pPr marL="2662771" indent="-218018" algn="l" rtl="0" fontAlgn="base">
              <a:spcBef>
                <a:spcPct val="20000"/>
              </a:spcBef>
              <a:spcAft>
                <a:spcPct val="0"/>
              </a:spcAft>
              <a:buClr>
                <a:schemeClr val="bg1"/>
              </a:buClr>
              <a:buChar char="»"/>
              <a:defRPr sz="2133">
                <a:solidFill>
                  <a:schemeClr val="bg1"/>
                </a:solidFill>
                <a:latin typeface="+mn-lt"/>
              </a:defRPr>
            </a:lvl6pPr>
            <a:lvl7pPr marL="3272375" indent="-218018" algn="l" rtl="0" fontAlgn="base">
              <a:spcBef>
                <a:spcPct val="20000"/>
              </a:spcBef>
              <a:spcAft>
                <a:spcPct val="0"/>
              </a:spcAft>
              <a:buClr>
                <a:schemeClr val="bg1"/>
              </a:buClr>
              <a:buChar char="»"/>
              <a:defRPr sz="2133">
                <a:solidFill>
                  <a:schemeClr val="bg1"/>
                </a:solidFill>
                <a:latin typeface="+mn-lt"/>
              </a:defRPr>
            </a:lvl7pPr>
            <a:lvl8pPr marL="3881974" indent="-218018" algn="l" rtl="0" fontAlgn="base">
              <a:spcBef>
                <a:spcPct val="20000"/>
              </a:spcBef>
              <a:spcAft>
                <a:spcPct val="0"/>
              </a:spcAft>
              <a:buClr>
                <a:schemeClr val="bg1"/>
              </a:buClr>
              <a:buChar char="»"/>
              <a:defRPr sz="2133">
                <a:solidFill>
                  <a:schemeClr val="bg1"/>
                </a:solidFill>
                <a:latin typeface="+mn-lt"/>
              </a:defRPr>
            </a:lvl8pPr>
            <a:lvl9pPr marL="4491577" indent="-218018" algn="l" rtl="0" fontAlgn="base">
              <a:spcBef>
                <a:spcPct val="20000"/>
              </a:spcBef>
              <a:spcAft>
                <a:spcPct val="0"/>
              </a:spcAft>
              <a:buClr>
                <a:schemeClr val="bg1"/>
              </a:buClr>
              <a:buChar char="»"/>
              <a:defRPr sz="2133">
                <a:solidFill>
                  <a:schemeClr val="bg1"/>
                </a:solidFill>
                <a:latin typeface="+mn-lt"/>
              </a:defRPr>
            </a:lvl9pPr>
          </a:lstStyle>
          <a:p>
            <a:pPr marL="0" indent="0">
              <a:buNone/>
            </a:pPr>
            <a:r>
              <a:rPr lang="en-GB" b="0" kern="0" dirty="0"/>
              <a:t>IBM scope</a:t>
            </a:r>
          </a:p>
        </p:txBody>
      </p:sp>
      <p:sp>
        <p:nvSpPr>
          <p:cNvPr id="13" name="Rectangle 12"/>
          <p:cNvSpPr/>
          <p:nvPr/>
        </p:nvSpPr>
        <p:spPr bwMode="auto">
          <a:xfrm>
            <a:off x="2669227" y="3937381"/>
            <a:ext cx="490533" cy="1390172"/>
          </a:xfrm>
          <a:prstGeom prst="rect">
            <a:avLst/>
          </a:prstGeom>
          <a:noFill/>
          <a:ln w="508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spcBef>
                <a:spcPct val="50000"/>
              </a:spcBef>
              <a:spcAft>
                <a:spcPct val="0"/>
              </a:spcAft>
              <a:buClrTx/>
              <a:buSzTx/>
              <a:buFontTx/>
              <a:buNone/>
              <a:tabLst/>
            </a:pPr>
            <a:endParaRPr kumimoji="0" lang="en-US" sz="1600" b="0" i="0" u="none" strike="noStrike" cap="none" normalizeH="0" baseline="0" dirty="0" err="1">
              <a:ln>
                <a:noFill/>
              </a:ln>
              <a:solidFill>
                <a:schemeClr val="tx1">
                  <a:lumMod val="50000"/>
                </a:schemeClr>
              </a:solidFill>
              <a:effectLst/>
              <a:latin typeface="Arial" panose="020B0604020202020204" pitchFamily="34" charset="0"/>
              <a:ea typeface="Calibri" charset="0"/>
              <a:cs typeface="Arial" panose="020B0604020202020204" pitchFamily="34" charset="0"/>
            </a:endParaRPr>
          </a:p>
        </p:txBody>
      </p:sp>
      <p:sp>
        <p:nvSpPr>
          <p:cNvPr id="15" name="Content Placeholder 2"/>
          <p:cNvSpPr>
            <a:spLocks noGrp="1"/>
          </p:cNvSpPr>
          <p:nvPr>
            <p:ph idx="1"/>
          </p:nvPr>
        </p:nvSpPr>
        <p:spPr>
          <a:xfrm>
            <a:off x="7875270" y="1210826"/>
            <a:ext cx="3394710" cy="3322398"/>
          </a:xfrm>
          <a:ln>
            <a:solidFill>
              <a:srgbClr val="000000"/>
            </a:solidFill>
          </a:ln>
        </p:spPr>
        <p:txBody>
          <a:bodyPr lIns="108000" tIns="36000"/>
          <a:lstStyle/>
          <a:p>
            <a:pPr marL="0" indent="0" algn="ctr">
              <a:buNone/>
            </a:pPr>
            <a:r>
              <a:rPr lang="en-GB" sz="1800" b="1" dirty="0"/>
              <a:t>IBM Services Platform Content</a:t>
            </a:r>
          </a:p>
          <a:p>
            <a:r>
              <a:rPr lang="en-GB" sz="1800" dirty="0"/>
              <a:t>Automated Server Build</a:t>
            </a:r>
          </a:p>
          <a:p>
            <a:r>
              <a:rPr lang="en-GB" sz="1800" dirty="0"/>
              <a:t>Dynamic Automation</a:t>
            </a:r>
          </a:p>
          <a:p>
            <a:r>
              <a:rPr lang="en-GB" sz="1800" dirty="0"/>
              <a:t>CDI / SDI</a:t>
            </a:r>
          </a:p>
          <a:p>
            <a:r>
              <a:rPr lang="en-GB" sz="1800" dirty="0"/>
              <a:t>PASIR</a:t>
            </a:r>
          </a:p>
          <a:p>
            <a:r>
              <a:rPr lang="en-GB" sz="1800" dirty="0"/>
              <a:t>WESA</a:t>
            </a:r>
          </a:p>
          <a:p>
            <a:r>
              <a:rPr lang="en-GB" dirty="0"/>
              <a:t>Continuous Compliance</a:t>
            </a:r>
          </a:p>
          <a:p>
            <a:r>
              <a:rPr lang="en-GB" sz="1800" dirty="0"/>
              <a:t>Risk-Based Patching</a:t>
            </a:r>
          </a:p>
          <a:p>
            <a:endParaRPr lang="en-GB" sz="1800" dirty="0"/>
          </a:p>
        </p:txBody>
      </p:sp>
      <p:pic>
        <p:nvPicPr>
          <p:cNvPr id="1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6142" y="4552188"/>
            <a:ext cx="3400758" cy="214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6"/>
          <p:cNvSpPr/>
          <p:nvPr/>
        </p:nvSpPr>
        <p:spPr bwMode="auto">
          <a:xfrm>
            <a:off x="5814193" y="1981990"/>
            <a:ext cx="1045471" cy="3185955"/>
          </a:xfrm>
          <a:prstGeom prst="ellipse">
            <a:avLst/>
          </a:prstGeom>
          <a:noFill/>
          <a:ln w="381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spcBef>
                <a:spcPct val="50000"/>
              </a:spcBef>
              <a:spcAft>
                <a:spcPct val="0"/>
              </a:spcAft>
              <a:buClrTx/>
              <a:buSzTx/>
              <a:buFontTx/>
              <a:buNone/>
              <a:tabLst/>
            </a:pPr>
            <a:endParaRPr kumimoji="0" lang="en-US" sz="1600" b="0" i="0" u="none" strike="noStrike" cap="none" normalizeH="0" baseline="0" dirty="0" err="1">
              <a:ln>
                <a:noFill/>
              </a:ln>
              <a:solidFill>
                <a:schemeClr val="tx1">
                  <a:lumMod val="50000"/>
                </a:schemeClr>
              </a:solidFill>
              <a:effectLst/>
              <a:latin typeface="Arial" panose="020B0604020202020204" pitchFamily="34" charset="0"/>
              <a:ea typeface="Calibri" charset="0"/>
              <a:cs typeface="Arial" panose="020B0604020202020204" pitchFamily="34" charset="0"/>
            </a:endParaRPr>
          </a:p>
        </p:txBody>
      </p:sp>
      <p:cxnSp>
        <p:nvCxnSpPr>
          <p:cNvPr id="19" name="Elbow Connector 18"/>
          <p:cNvCxnSpPr>
            <a:stCxn id="17" idx="6"/>
            <a:endCxn id="15" idx="1"/>
          </p:cNvCxnSpPr>
          <p:nvPr/>
        </p:nvCxnSpPr>
        <p:spPr bwMode="auto">
          <a:xfrm flipV="1">
            <a:off x="6859664" y="2872025"/>
            <a:ext cx="1015606" cy="702943"/>
          </a:xfrm>
          <a:prstGeom prst="bentConnector3">
            <a:avLst>
              <a:gd name="adj1" fmla="val 50000"/>
            </a:avLst>
          </a:prstGeom>
          <a:noFill/>
          <a:ln w="9525" cap="flat" cmpd="sng" algn="ctr">
            <a:solidFill>
              <a:schemeClr val="tx2"/>
            </a:solidFill>
            <a:prstDash val="solid"/>
            <a:round/>
            <a:headEnd type="none" w="med" len="med"/>
            <a:tailEnd type="triangle"/>
          </a:ln>
          <a:effectLst/>
        </p:spPr>
      </p:cxnSp>
      <p:sp>
        <p:nvSpPr>
          <p:cNvPr id="18" name="Rectangle 17"/>
          <p:cNvSpPr/>
          <p:nvPr/>
        </p:nvSpPr>
        <p:spPr bwMode="auto">
          <a:xfrm>
            <a:off x="6859664" y="1819748"/>
            <a:ext cx="455567" cy="2036889"/>
          </a:xfrm>
          <a:prstGeom prst="rect">
            <a:avLst/>
          </a:prstGeom>
          <a:noFill/>
          <a:ln w="508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spcBef>
                <a:spcPct val="50000"/>
              </a:spcBef>
              <a:spcAft>
                <a:spcPct val="0"/>
              </a:spcAft>
              <a:buClrTx/>
              <a:buSzTx/>
              <a:buFontTx/>
              <a:buNone/>
              <a:tabLst/>
            </a:pPr>
            <a:endParaRPr kumimoji="0" lang="en-US" sz="1600" b="0" i="0" u="none" strike="noStrike" cap="none" normalizeH="0" baseline="0" dirty="0" err="1">
              <a:ln>
                <a:noFill/>
              </a:ln>
              <a:solidFill>
                <a:schemeClr val="tx1">
                  <a:lumMod val="50000"/>
                </a:schemeClr>
              </a:solidFill>
              <a:effectLst/>
              <a:latin typeface="Arial" panose="020B0604020202020204" pitchFamily="34" charset="0"/>
              <a:ea typeface="Calibri" charset="0"/>
              <a:cs typeface="Arial" panose="020B0604020202020204" pitchFamily="34" charset="0"/>
            </a:endParaRPr>
          </a:p>
        </p:txBody>
      </p:sp>
      <p:sp>
        <p:nvSpPr>
          <p:cNvPr id="20" name="Rectangle 19"/>
          <p:cNvSpPr/>
          <p:nvPr/>
        </p:nvSpPr>
        <p:spPr bwMode="auto">
          <a:xfrm>
            <a:off x="1034218" y="3923426"/>
            <a:ext cx="490533" cy="1390172"/>
          </a:xfrm>
          <a:prstGeom prst="rect">
            <a:avLst/>
          </a:prstGeom>
          <a:noFill/>
          <a:ln w="508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spcBef>
                <a:spcPct val="50000"/>
              </a:spcBef>
              <a:spcAft>
                <a:spcPct val="0"/>
              </a:spcAft>
              <a:buClrTx/>
              <a:buSzTx/>
              <a:buFontTx/>
              <a:buNone/>
              <a:tabLst/>
            </a:pPr>
            <a:endParaRPr kumimoji="0" lang="en-US" sz="1600" b="0" i="0" u="none" strike="noStrike" cap="none" normalizeH="0" baseline="0" dirty="0" err="1">
              <a:ln>
                <a:noFill/>
              </a:ln>
              <a:solidFill>
                <a:schemeClr val="tx1">
                  <a:lumMod val="50000"/>
                </a:schemeClr>
              </a:solidFill>
              <a:effectLst/>
              <a:latin typeface="Arial" panose="020B0604020202020204" pitchFamily="34" charset="0"/>
              <a:ea typeface="Calibri" charset="0"/>
              <a:cs typeface="Arial" panose="020B0604020202020204" pitchFamily="34" charset="0"/>
            </a:endParaRPr>
          </a:p>
        </p:txBody>
      </p:sp>
      <p:sp>
        <p:nvSpPr>
          <p:cNvPr id="22" name="Rectangle 21"/>
          <p:cNvSpPr/>
          <p:nvPr/>
        </p:nvSpPr>
        <p:spPr bwMode="auto">
          <a:xfrm>
            <a:off x="1034218" y="1306709"/>
            <a:ext cx="4533462" cy="443443"/>
          </a:xfrm>
          <a:prstGeom prst="rect">
            <a:avLst/>
          </a:prstGeom>
          <a:noFill/>
          <a:ln w="508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spcBef>
                <a:spcPct val="50000"/>
              </a:spcBef>
              <a:spcAft>
                <a:spcPct val="0"/>
              </a:spcAft>
              <a:buClrTx/>
              <a:buSzTx/>
              <a:buFontTx/>
              <a:buNone/>
              <a:tabLst/>
            </a:pPr>
            <a:endParaRPr kumimoji="0" lang="en-US" sz="1600" b="0" i="0" u="none" strike="noStrike" cap="none" normalizeH="0" baseline="0" dirty="0" err="1">
              <a:ln>
                <a:noFill/>
              </a:ln>
              <a:solidFill>
                <a:schemeClr val="tx1">
                  <a:lumMod val="50000"/>
                </a:schemeClr>
              </a:solidFill>
              <a:effectLst/>
              <a:latin typeface="Arial" panose="020B0604020202020204" pitchFamily="34" charset="0"/>
              <a:ea typeface="Calibri" charset="0"/>
              <a:cs typeface="Arial" panose="020B0604020202020204" pitchFamily="34" charset="0"/>
            </a:endParaRPr>
          </a:p>
        </p:txBody>
      </p:sp>
      <p:sp>
        <p:nvSpPr>
          <p:cNvPr id="23" name="Rectangle 22"/>
          <p:cNvSpPr/>
          <p:nvPr/>
        </p:nvSpPr>
        <p:spPr bwMode="auto">
          <a:xfrm>
            <a:off x="1021229" y="2626741"/>
            <a:ext cx="4533462" cy="1129433"/>
          </a:xfrm>
          <a:prstGeom prst="rect">
            <a:avLst/>
          </a:prstGeom>
          <a:noFill/>
          <a:ln w="508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spcBef>
                <a:spcPct val="50000"/>
              </a:spcBef>
              <a:spcAft>
                <a:spcPct val="0"/>
              </a:spcAft>
              <a:buClrTx/>
              <a:buSzTx/>
              <a:buFontTx/>
              <a:buNone/>
              <a:tabLst/>
            </a:pPr>
            <a:endParaRPr kumimoji="0" lang="en-US" sz="1600" b="0" i="0" u="none" strike="noStrike" cap="none" normalizeH="0" baseline="0" dirty="0" err="1">
              <a:ln>
                <a:noFill/>
              </a:ln>
              <a:solidFill>
                <a:schemeClr val="tx1">
                  <a:lumMod val="50000"/>
                </a:schemeClr>
              </a:solidFill>
              <a:effectLst/>
              <a:latin typeface="Arial" panose="020B0604020202020204" pitchFamily="34" charset="0"/>
              <a:ea typeface="Calibri" charset="0"/>
              <a:cs typeface="Arial" panose="020B0604020202020204" pitchFamily="34" charset="0"/>
            </a:endParaRPr>
          </a:p>
        </p:txBody>
      </p:sp>
    </p:spTree>
    <p:extLst>
      <p:ext uri="{BB962C8B-B14F-4D97-AF65-F5344CB8AC3E}">
        <p14:creationId xmlns:p14="http://schemas.microsoft.com/office/powerpoint/2010/main" val="1887833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627063" y="2518093"/>
            <a:ext cx="1308100" cy="2495550"/>
          </a:xfrm>
          <a:prstGeom prst="roundRect">
            <a:avLst>
              <a:gd name="adj" fmla="val 4286"/>
            </a:avLst>
          </a:prstGeom>
          <a:solidFill>
            <a:srgbClr val="59D1F5"/>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22" name="Rounded Rectangle 21"/>
          <p:cNvSpPr/>
          <p:nvPr/>
        </p:nvSpPr>
        <p:spPr>
          <a:xfrm>
            <a:off x="711200" y="4448493"/>
            <a:ext cx="1144588" cy="488950"/>
          </a:xfrm>
          <a:prstGeom prst="roundRect">
            <a:avLst>
              <a:gd name="adj" fmla="val 4678"/>
            </a:avLst>
          </a:prstGeom>
          <a:solidFill>
            <a:srgbClr val="CEE9EB"/>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23" name="Rounded Rectangle 22"/>
          <p:cNvSpPr/>
          <p:nvPr/>
        </p:nvSpPr>
        <p:spPr>
          <a:xfrm>
            <a:off x="711200" y="3896043"/>
            <a:ext cx="1144588" cy="487362"/>
          </a:xfrm>
          <a:prstGeom prst="roundRect">
            <a:avLst>
              <a:gd name="adj" fmla="val 4678"/>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24" name="Rounded Rectangle 23"/>
          <p:cNvSpPr/>
          <p:nvPr/>
        </p:nvSpPr>
        <p:spPr>
          <a:xfrm>
            <a:off x="711200" y="3342005"/>
            <a:ext cx="1144588" cy="488950"/>
          </a:xfrm>
          <a:prstGeom prst="roundRect">
            <a:avLst>
              <a:gd name="adj" fmla="val 4678"/>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25" name="Rounded Rectangle 24"/>
          <p:cNvSpPr/>
          <p:nvPr/>
        </p:nvSpPr>
        <p:spPr>
          <a:xfrm>
            <a:off x="711200" y="2789555"/>
            <a:ext cx="1144588" cy="487363"/>
          </a:xfrm>
          <a:prstGeom prst="roundRect">
            <a:avLst>
              <a:gd name="adj" fmla="val 4678"/>
            </a:avLst>
          </a:prstGeom>
          <a:solidFill>
            <a:srgbClr val="00B8F1"/>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pic>
        <p:nvPicPr>
          <p:cNvPr id="12295" name="Picture 2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67888" y="2914968"/>
            <a:ext cx="693737" cy="2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2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49925" y="2638743"/>
            <a:ext cx="5089525"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ounded Rectangle 27"/>
          <p:cNvSpPr/>
          <p:nvPr/>
        </p:nvSpPr>
        <p:spPr>
          <a:xfrm>
            <a:off x="10366375" y="2518093"/>
            <a:ext cx="1270000" cy="2495550"/>
          </a:xfrm>
          <a:prstGeom prst="roundRect">
            <a:avLst>
              <a:gd name="adj" fmla="val 4050"/>
            </a:avLst>
          </a:prstGeom>
          <a:solidFill>
            <a:srgbClr val="66ADAA"/>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29" name="Rounded Rectangle 28"/>
          <p:cNvSpPr/>
          <p:nvPr/>
        </p:nvSpPr>
        <p:spPr>
          <a:xfrm>
            <a:off x="2649538" y="2518093"/>
            <a:ext cx="3090862" cy="2495550"/>
          </a:xfrm>
          <a:prstGeom prst="roundRect">
            <a:avLst>
              <a:gd name="adj" fmla="val 2337"/>
            </a:avLst>
          </a:prstGeom>
          <a:solidFill>
            <a:srgbClr val="19C2F4"/>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30" name="Rounded Rectangle 29"/>
          <p:cNvSpPr/>
          <p:nvPr/>
        </p:nvSpPr>
        <p:spPr>
          <a:xfrm>
            <a:off x="3067050" y="4248468"/>
            <a:ext cx="3387725" cy="615950"/>
          </a:xfrm>
          <a:prstGeom prst="roundRect">
            <a:avLst>
              <a:gd name="adj" fmla="val 4678"/>
            </a:avLst>
          </a:prstGeom>
          <a:solidFill>
            <a:srgbClr val="4E2466"/>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31" name="Rounded Rectangle 30"/>
          <p:cNvSpPr/>
          <p:nvPr/>
        </p:nvSpPr>
        <p:spPr>
          <a:xfrm>
            <a:off x="3870325" y="2892743"/>
            <a:ext cx="3387725" cy="614362"/>
          </a:xfrm>
          <a:prstGeom prst="roundRect">
            <a:avLst>
              <a:gd name="adj" fmla="val 4678"/>
            </a:avLst>
          </a:prstGeom>
          <a:solidFill>
            <a:srgbClr val="AA2187"/>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32" name="Rounded Rectangle 31"/>
          <p:cNvSpPr/>
          <p:nvPr/>
        </p:nvSpPr>
        <p:spPr>
          <a:xfrm>
            <a:off x="3468688" y="3572193"/>
            <a:ext cx="3389312" cy="615950"/>
          </a:xfrm>
          <a:prstGeom prst="roundRect">
            <a:avLst>
              <a:gd name="adj" fmla="val 4678"/>
            </a:avLst>
          </a:prstGeom>
          <a:solidFill>
            <a:srgbClr val="81297D"/>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45" name="object 14"/>
          <p:cNvSpPr/>
          <p:nvPr/>
        </p:nvSpPr>
        <p:spPr>
          <a:xfrm>
            <a:off x="6300788" y="2659380"/>
            <a:ext cx="0" cy="0"/>
          </a:xfrm>
          <a:custGeom>
            <a:avLst/>
            <a:gdLst/>
            <a:ahLst/>
            <a:cxnLst/>
            <a:rect l="l" t="t" r="r" b="b"/>
            <a:pathLst>
              <a:path>
                <a:moveTo>
                  <a:pt x="0" y="0"/>
                </a:moveTo>
                <a:lnTo>
                  <a:pt x="0" y="0"/>
                </a:lnTo>
              </a:path>
            </a:pathLst>
          </a:custGeom>
          <a:ln w="31412">
            <a:solidFill>
              <a:srgbClr val="7FD2CF"/>
            </a:solidFill>
          </a:ln>
        </p:spPr>
        <p:txBody>
          <a:bodyPr lIns="0" tIns="0" rIns="0" bIns="0"/>
          <a:lstStyle/>
          <a:p>
            <a:pPr>
              <a:defRPr/>
            </a:pPr>
            <a:endParaRPr sz="1067"/>
          </a:p>
        </p:txBody>
      </p:sp>
      <p:sp>
        <p:nvSpPr>
          <p:cNvPr id="46" name="object 15"/>
          <p:cNvSpPr/>
          <p:nvPr/>
        </p:nvSpPr>
        <p:spPr>
          <a:xfrm>
            <a:off x="10391775" y="2659380"/>
            <a:ext cx="0" cy="0"/>
          </a:xfrm>
          <a:custGeom>
            <a:avLst/>
            <a:gdLst/>
            <a:ahLst/>
            <a:cxnLst/>
            <a:rect l="l" t="t" r="r" b="b"/>
            <a:pathLst>
              <a:path>
                <a:moveTo>
                  <a:pt x="0" y="0"/>
                </a:moveTo>
                <a:lnTo>
                  <a:pt x="0" y="0"/>
                </a:lnTo>
              </a:path>
            </a:pathLst>
          </a:custGeom>
          <a:ln w="31412">
            <a:solidFill>
              <a:srgbClr val="7FD2CF"/>
            </a:solidFill>
          </a:ln>
        </p:spPr>
        <p:txBody>
          <a:bodyPr lIns="0" tIns="0" rIns="0" bIns="0"/>
          <a:lstStyle/>
          <a:p>
            <a:pPr>
              <a:defRPr/>
            </a:pPr>
            <a:endParaRPr sz="1067"/>
          </a:p>
        </p:txBody>
      </p:sp>
      <p:sp>
        <p:nvSpPr>
          <p:cNvPr id="47" name="object 16"/>
          <p:cNvSpPr/>
          <p:nvPr/>
        </p:nvSpPr>
        <p:spPr>
          <a:xfrm>
            <a:off x="387350" y="4688205"/>
            <a:ext cx="8516938" cy="482600"/>
          </a:xfrm>
          <a:custGeom>
            <a:avLst/>
            <a:gdLst/>
            <a:ahLst/>
            <a:cxnLst/>
            <a:rect l="l" t="t" r="r" b="b"/>
            <a:pathLst>
              <a:path w="14043660" h="798195">
                <a:moveTo>
                  <a:pt x="14043446" y="465996"/>
                </a:moveTo>
                <a:lnTo>
                  <a:pt x="14043446" y="660723"/>
                </a:lnTo>
                <a:lnTo>
                  <a:pt x="14043047" y="711476"/>
                </a:lnTo>
                <a:lnTo>
                  <a:pt x="14032656" y="772221"/>
                </a:lnTo>
                <a:lnTo>
                  <a:pt x="13993492" y="794600"/>
                </a:lnTo>
                <a:lnTo>
                  <a:pt x="13906372" y="797797"/>
                </a:lnTo>
                <a:lnTo>
                  <a:pt x="137074" y="797797"/>
                </a:lnTo>
                <a:lnTo>
                  <a:pt x="86320" y="797398"/>
                </a:lnTo>
                <a:lnTo>
                  <a:pt x="25576" y="787007"/>
                </a:lnTo>
                <a:lnTo>
                  <a:pt x="3197" y="747843"/>
                </a:lnTo>
                <a:lnTo>
                  <a:pt x="0" y="660723"/>
                </a:lnTo>
                <a:lnTo>
                  <a:pt x="0" y="104708"/>
                </a:lnTo>
                <a:lnTo>
                  <a:pt x="837" y="53610"/>
                </a:lnTo>
                <a:lnTo>
                  <a:pt x="22617" y="6701"/>
                </a:lnTo>
                <a:lnTo>
                  <a:pt x="104708" y="0"/>
                </a:lnTo>
                <a:lnTo>
                  <a:pt x="242516" y="0"/>
                </a:lnTo>
              </a:path>
            </a:pathLst>
          </a:custGeom>
          <a:ln w="31412">
            <a:solidFill>
              <a:srgbClr val="BFD0D5"/>
            </a:solidFill>
          </a:ln>
        </p:spPr>
        <p:txBody>
          <a:bodyPr lIns="0" tIns="0" rIns="0" bIns="0"/>
          <a:lstStyle/>
          <a:p>
            <a:pPr>
              <a:defRPr/>
            </a:pPr>
            <a:endParaRPr sz="1067"/>
          </a:p>
        </p:txBody>
      </p:sp>
      <p:sp>
        <p:nvSpPr>
          <p:cNvPr id="48" name="object 17"/>
          <p:cNvSpPr>
            <a:spLocks noChangeAspect="1"/>
          </p:cNvSpPr>
          <p:nvPr/>
        </p:nvSpPr>
        <p:spPr>
          <a:xfrm>
            <a:off x="495300" y="4645343"/>
            <a:ext cx="117475" cy="85725"/>
          </a:xfrm>
          <a:custGeom>
            <a:avLst/>
            <a:gdLst/>
            <a:ahLst/>
            <a:cxnLst/>
            <a:rect l="l" t="t" r="r" b="b"/>
            <a:pathLst>
              <a:path w="145415" h="106045">
                <a:moveTo>
                  <a:pt x="0" y="0"/>
                </a:moveTo>
                <a:lnTo>
                  <a:pt x="0" y="105839"/>
                </a:lnTo>
                <a:lnTo>
                  <a:pt x="145419" y="52919"/>
                </a:lnTo>
                <a:lnTo>
                  <a:pt x="0" y="0"/>
                </a:lnTo>
                <a:close/>
              </a:path>
            </a:pathLst>
          </a:custGeom>
          <a:solidFill>
            <a:srgbClr val="BFD0D5"/>
          </a:solidFill>
        </p:spPr>
        <p:txBody>
          <a:bodyPr lIns="0" tIns="0" rIns="0" bIns="0"/>
          <a:lstStyle/>
          <a:p>
            <a:pPr>
              <a:defRPr/>
            </a:pPr>
            <a:endParaRPr sz="1067"/>
          </a:p>
        </p:txBody>
      </p:sp>
      <p:sp>
        <p:nvSpPr>
          <p:cNvPr id="49" name="object 20"/>
          <p:cNvSpPr txBox="1"/>
          <p:nvPr/>
        </p:nvSpPr>
        <p:spPr>
          <a:xfrm>
            <a:off x="700088" y="2591118"/>
            <a:ext cx="1223962" cy="144462"/>
          </a:xfrm>
          <a:prstGeom prst="rect">
            <a:avLst/>
          </a:prstGeom>
        </p:spPr>
        <p:txBody>
          <a:bodyPr lIns="0" tIns="0" rIns="0" bIns="0">
            <a:spAutoFit/>
          </a:bodyPr>
          <a:lstStyle/>
          <a:p>
            <a:pPr marL="7701">
              <a:defRPr/>
            </a:pPr>
            <a:r>
              <a:rPr sz="933" b="1" spc="-3" dirty="0">
                <a:solidFill>
                  <a:srgbClr val="FFFFFF"/>
                </a:solidFill>
                <a:latin typeface="Arial"/>
                <a:cs typeface="Arial"/>
              </a:rPr>
              <a:t>01 </a:t>
            </a:r>
            <a:r>
              <a:rPr sz="933" b="1" spc="-12" dirty="0">
                <a:solidFill>
                  <a:srgbClr val="FFFFFF"/>
                </a:solidFill>
                <a:latin typeface="Arial"/>
                <a:cs typeface="Arial"/>
              </a:rPr>
              <a:t>IBM’s </a:t>
            </a:r>
            <a:r>
              <a:rPr sz="933" b="1" spc="9" dirty="0">
                <a:solidFill>
                  <a:srgbClr val="FFFFFF"/>
                </a:solidFill>
                <a:latin typeface="Arial"/>
                <a:cs typeface="Arial"/>
              </a:rPr>
              <a:t>Data</a:t>
            </a:r>
            <a:r>
              <a:rPr sz="933" b="1" spc="-7" dirty="0">
                <a:solidFill>
                  <a:srgbClr val="FFFFFF"/>
                </a:solidFill>
                <a:latin typeface="Arial"/>
                <a:cs typeface="Arial"/>
              </a:rPr>
              <a:t> </a:t>
            </a:r>
            <a:r>
              <a:rPr sz="933" b="1" spc="9" dirty="0">
                <a:solidFill>
                  <a:srgbClr val="FFFFFF"/>
                </a:solidFill>
                <a:latin typeface="Arial"/>
                <a:cs typeface="Arial"/>
              </a:rPr>
              <a:t>Lake</a:t>
            </a:r>
            <a:endParaRPr sz="933" dirty="0">
              <a:latin typeface="Arial"/>
              <a:cs typeface="Arial"/>
            </a:endParaRPr>
          </a:p>
        </p:txBody>
      </p:sp>
      <p:sp>
        <p:nvSpPr>
          <p:cNvPr id="50" name="object 21"/>
          <p:cNvSpPr txBox="1"/>
          <p:nvPr/>
        </p:nvSpPr>
        <p:spPr>
          <a:xfrm>
            <a:off x="2822575" y="2591118"/>
            <a:ext cx="1863725" cy="606425"/>
          </a:xfrm>
          <a:prstGeom prst="rect">
            <a:avLst/>
          </a:prstGeom>
        </p:spPr>
        <p:txBody>
          <a:bodyPr lIns="0" tIns="0" rIns="0" bIns="0">
            <a:spAutoFit/>
          </a:bodyPr>
          <a:lstStyle/>
          <a:p>
            <a:pPr marL="7701">
              <a:defRPr/>
            </a:pPr>
            <a:r>
              <a:rPr sz="933" b="1" spc="9" dirty="0">
                <a:solidFill>
                  <a:srgbClr val="FFFFFF"/>
                </a:solidFill>
                <a:ea typeface="Arial" charset="0"/>
              </a:rPr>
              <a:t>02</a:t>
            </a:r>
            <a:r>
              <a:rPr lang="en-US" sz="933" b="1" spc="9" dirty="0">
                <a:solidFill>
                  <a:srgbClr val="FFFFFF"/>
                </a:solidFill>
                <a:ea typeface="Arial" charset="0"/>
              </a:rPr>
              <a:t> </a:t>
            </a:r>
            <a:r>
              <a:rPr sz="933" b="1" spc="7" dirty="0">
                <a:solidFill>
                  <a:srgbClr val="FFFFFF"/>
                </a:solidFill>
                <a:ea typeface="Arial" charset="0"/>
              </a:rPr>
              <a:t>Cognitive </a:t>
            </a:r>
            <a:r>
              <a:rPr sz="933" b="1" spc="12" dirty="0">
                <a:solidFill>
                  <a:srgbClr val="FFFFFF"/>
                </a:solidFill>
                <a:ea typeface="Arial" charset="0"/>
              </a:rPr>
              <a:t>Delivery</a:t>
            </a:r>
            <a:r>
              <a:rPr sz="933" b="1" spc="-24" dirty="0">
                <a:solidFill>
                  <a:srgbClr val="FFFFFF"/>
                </a:solidFill>
                <a:ea typeface="Arial" charset="0"/>
              </a:rPr>
              <a:t> </a:t>
            </a:r>
            <a:r>
              <a:rPr sz="933" b="1" spc="7" dirty="0">
                <a:solidFill>
                  <a:srgbClr val="FFFFFF"/>
                </a:solidFill>
                <a:ea typeface="Arial" charset="0"/>
              </a:rPr>
              <a:t>Insights</a:t>
            </a:r>
            <a:endParaRPr sz="933" dirty="0">
              <a:ea typeface="Arial" charset="0"/>
            </a:endParaRPr>
          </a:p>
          <a:p>
            <a:pPr marL="9237">
              <a:spcBef>
                <a:spcPts val="364"/>
              </a:spcBef>
              <a:defRPr/>
            </a:pPr>
            <a:r>
              <a:rPr sz="667" b="1" spc="-7" dirty="0">
                <a:solidFill>
                  <a:srgbClr val="FFFFFF"/>
                </a:solidFill>
                <a:ea typeface="Arial" charset="0"/>
              </a:rPr>
              <a:t>+ Cognitive </a:t>
            </a:r>
            <a:br>
              <a:rPr lang="en-US" sz="667" b="1" spc="-7" dirty="0">
                <a:solidFill>
                  <a:srgbClr val="FFFFFF"/>
                </a:solidFill>
                <a:ea typeface="Arial" charset="0"/>
              </a:rPr>
            </a:br>
            <a:r>
              <a:rPr lang="en-US" sz="667" b="1" spc="-7" dirty="0">
                <a:solidFill>
                  <a:srgbClr val="FFFFFF"/>
                </a:solidFill>
                <a:ea typeface="Arial" charset="0"/>
              </a:rPr>
              <a:t>   </a:t>
            </a:r>
            <a:r>
              <a:rPr sz="667" b="1" spc="-7" dirty="0">
                <a:solidFill>
                  <a:srgbClr val="FFFFFF"/>
                </a:solidFill>
                <a:ea typeface="Arial" charset="0"/>
              </a:rPr>
              <a:t>Micro</a:t>
            </a:r>
            <a:r>
              <a:rPr sz="667" b="1" spc="-12" dirty="0">
                <a:solidFill>
                  <a:srgbClr val="FFFFFF"/>
                </a:solidFill>
                <a:ea typeface="Arial" charset="0"/>
              </a:rPr>
              <a:t> </a:t>
            </a:r>
            <a:r>
              <a:rPr sz="667" b="1" dirty="0">
                <a:solidFill>
                  <a:srgbClr val="FFFFFF"/>
                </a:solidFill>
                <a:ea typeface="Arial" charset="0"/>
              </a:rPr>
              <a:t>Services</a:t>
            </a:r>
            <a:endParaRPr lang="en-US" sz="667" b="1" dirty="0">
              <a:solidFill>
                <a:srgbClr val="FFFFFF"/>
              </a:solidFill>
              <a:ea typeface="Arial" charset="0"/>
            </a:endParaRPr>
          </a:p>
          <a:p>
            <a:pPr marL="9237">
              <a:defRPr/>
            </a:pPr>
            <a:r>
              <a:rPr lang="en-US" sz="667" b="1" dirty="0">
                <a:solidFill>
                  <a:srgbClr val="FFFFFF"/>
                </a:solidFill>
                <a:ea typeface="Arial" charset="0"/>
              </a:rPr>
              <a:t>+ Knowledge</a:t>
            </a:r>
            <a:br>
              <a:rPr lang="en-US" sz="667" b="1" dirty="0">
                <a:solidFill>
                  <a:srgbClr val="FFFFFF"/>
                </a:solidFill>
                <a:ea typeface="Arial" charset="0"/>
              </a:rPr>
            </a:br>
            <a:r>
              <a:rPr lang="en-US" sz="667" b="1" dirty="0">
                <a:solidFill>
                  <a:srgbClr val="FFFFFF"/>
                </a:solidFill>
                <a:ea typeface="Arial" charset="0"/>
              </a:rPr>
              <a:t>   Modules</a:t>
            </a:r>
            <a:endParaRPr sz="667" dirty="0">
              <a:ea typeface="Arial" charset="0"/>
            </a:endParaRPr>
          </a:p>
        </p:txBody>
      </p:sp>
      <p:sp>
        <p:nvSpPr>
          <p:cNvPr id="51" name="object 23"/>
          <p:cNvSpPr/>
          <p:nvPr/>
        </p:nvSpPr>
        <p:spPr>
          <a:xfrm flipV="1">
            <a:off x="1924050" y="3862705"/>
            <a:ext cx="682625" cy="26988"/>
          </a:xfrm>
          <a:custGeom>
            <a:avLst/>
            <a:gdLst/>
            <a:ahLst/>
            <a:cxnLst/>
            <a:rect l="l" t="t" r="r" b="b"/>
            <a:pathLst>
              <a:path w="1096645">
                <a:moveTo>
                  <a:pt x="0" y="0"/>
                </a:moveTo>
                <a:lnTo>
                  <a:pt x="1096217" y="0"/>
                </a:lnTo>
              </a:path>
            </a:pathLst>
          </a:custGeom>
          <a:ln w="31412">
            <a:solidFill>
              <a:srgbClr val="59D1F5"/>
            </a:solidFill>
            <a:tailEnd type="triangle" w="sm" len="med"/>
          </a:ln>
        </p:spPr>
        <p:txBody>
          <a:bodyPr lIns="0" tIns="0" rIns="0" bIns="0"/>
          <a:lstStyle/>
          <a:p>
            <a:pPr>
              <a:defRPr/>
            </a:pPr>
            <a:endParaRPr sz="1067"/>
          </a:p>
        </p:txBody>
      </p:sp>
      <p:sp>
        <p:nvSpPr>
          <p:cNvPr id="12309" name="object 26"/>
          <p:cNvSpPr txBox="1">
            <a:spLocks noChangeArrowheads="1"/>
          </p:cNvSpPr>
          <p:nvPr/>
        </p:nvSpPr>
        <p:spPr bwMode="auto">
          <a:xfrm>
            <a:off x="866775" y="2886393"/>
            <a:ext cx="828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6350" indent="238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4000"/>
              </a:lnSpc>
              <a:spcBef>
                <a:spcPct val="0"/>
              </a:spcBef>
              <a:buFontTx/>
              <a:buNone/>
            </a:pPr>
            <a:r>
              <a:rPr lang="en-US" sz="600" b="1">
                <a:solidFill>
                  <a:srgbClr val="FFFFFF"/>
                </a:solidFill>
                <a:latin typeface="Arial" panose="020B0604020202020204" pitchFamily="34" charset="0"/>
                <a:cs typeface="Arial" panose="020B0604020202020204" pitchFamily="34" charset="0"/>
              </a:rPr>
              <a:t>Operations Data from  all Client Environments</a:t>
            </a:r>
            <a:endParaRPr lang="en-US" sz="600">
              <a:latin typeface="Arial" panose="020B0604020202020204" pitchFamily="34" charset="0"/>
              <a:cs typeface="Arial" panose="020B0604020202020204" pitchFamily="34" charset="0"/>
            </a:endParaRPr>
          </a:p>
        </p:txBody>
      </p:sp>
      <p:sp>
        <p:nvSpPr>
          <p:cNvPr id="12310" name="object 28"/>
          <p:cNvSpPr txBox="1">
            <a:spLocks noChangeArrowheads="1"/>
          </p:cNvSpPr>
          <p:nvPr/>
        </p:nvSpPr>
        <p:spPr bwMode="auto">
          <a:xfrm>
            <a:off x="679450" y="3391218"/>
            <a:ext cx="1157288"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34925" indent="-26988">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4000"/>
              </a:lnSpc>
              <a:spcBef>
                <a:spcPct val="0"/>
              </a:spcBef>
              <a:buFontTx/>
              <a:buNone/>
            </a:pPr>
            <a:r>
              <a:rPr lang="en-US" sz="600" b="1">
                <a:solidFill>
                  <a:srgbClr val="FFFFFF"/>
                </a:solidFill>
                <a:latin typeface="Arial" panose="020B0604020202020204" pitchFamily="34" charset="0"/>
                <a:cs typeface="Arial" panose="020B0604020202020204" pitchFamily="34" charset="0"/>
              </a:rPr>
              <a:t>Services Capabilities </a:t>
            </a:r>
            <a:br>
              <a:rPr lang="en-US" sz="600" b="1">
                <a:solidFill>
                  <a:srgbClr val="FFFFFF"/>
                </a:solidFill>
                <a:latin typeface="Arial" panose="020B0604020202020204" pitchFamily="34" charset="0"/>
                <a:cs typeface="Arial" panose="020B0604020202020204" pitchFamily="34" charset="0"/>
              </a:rPr>
            </a:br>
            <a:r>
              <a:rPr lang="en-US" sz="600" b="1">
                <a:solidFill>
                  <a:srgbClr val="FFFFFF"/>
                </a:solidFill>
                <a:latin typeface="Arial" panose="020B0604020202020204" pitchFamily="34" charset="0"/>
                <a:cs typeface="Arial" panose="020B0604020202020204" pitchFamily="34" charset="0"/>
              </a:rPr>
              <a:t>from IBM and </a:t>
            </a:r>
            <a:br>
              <a:rPr lang="en-US" sz="600" b="1">
                <a:solidFill>
                  <a:srgbClr val="FFFFFF"/>
                </a:solidFill>
                <a:latin typeface="Arial" panose="020B0604020202020204" pitchFamily="34" charset="0"/>
                <a:cs typeface="Arial" panose="020B0604020202020204" pitchFamily="34" charset="0"/>
              </a:rPr>
            </a:br>
            <a:r>
              <a:rPr lang="en-US" sz="600" b="1">
                <a:solidFill>
                  <a:srgbClr val="FFFFFF"/>
                </a:solidFill>
                <a:latin typeface="Arial" panose="020B0604020202020204" pitchFamily="34" charset="0"/>
                <a:cs typeface="Arial" panose="020B0604020202020204" pitchFamily="34" charset="0"/>
              </a:rPr>
              <a:t>Other Providers</a:t>
            </a:r>
            <a:endParaRPr lang="en-US" sz="600">
              <a:latin typeface="Arial" panose="020B0604020202020204" pitchFamily="34" charset="0"/>
              <a:cs typeface="Arial" panose="020B0604020202020204" pitchFamily="34" charset="0"/>
            </a:endParaRPr>
          </a:p>
        </p:txBody>
      </p:sp>
      <p:sp>
        <p:nvSpPr>
          <p:cNvPr id="55" name="object 30"/>
          <p:cNvSpPr txBox="1"/>
          <p:nvPr/>
        </p:nvSpPr>
        <p:spPr>
          <a:xfrm>
            <a:off x="808038" y="4040505"/>
            <a:ext cx="947737" cy="204788"/>
          </a:xfrm>
          <a:prstGeom prst="rect">
            <a:avLst/>
          </a:prstGeom>
        </p:spPr>
        <p:txBody>
          <a:bodyPr lIns="0" tIns="0" rIns="0" bIns="0">
            <a:spAutoFit/>
          </a:bodyPr>
          <a:lstStyle/>
          <a:p>
            <a:pPr marL="7701" algn="ctr">
              <a:defRPr/>
            </a:pPr>
            <a:r>
              <a:rPr sz="667" b="1" spc="12" dirty="0">
                <a:solidFill>
                  <a:srgbClr val="FFFFFF"/>
                </a:solidFill>
                <a:latin typeface="HelvNeue Bold for IBM"/>
                <a:cs typeface="HelvNeue Bold for IBM"/>
              </a:rPr>
              <a:t>Data Sharing</a:t>
            </a:r>
            <a:r>
              <a:rPr sz="667" b="1" spc="-33" dirty="0">
                <a:solidFill>
                  <a:srgbClr val="FFFFFF"/>
                </a:solidFill>
                <a:latin typeface="HelvNeue Bold for IBM"/>
                <a:cs typeface="HelvNeue Bold for IBM"/>
              </a:rPr>
              <a:t> </a:t>
            </a:r>
            <a:r>
              <a:rPr sz="667" b="1" spc="12" dirty="0">
                <a:solidFill>
                  <a:srgbClr val="FFFFFF"/>
                </a:solidFill>
                <a:latin typeface="HelvNeue Bold for IBM"/>
                <a:cs typeface="HelvNeue Bold for IBM"/>
              </a:rPr>
              <a:t>Partnerships</a:t>
            </a:r>
            <a:endParaRPr sz="667" dirty="0">
              <a:latin typeface="HelvNeue Bold for IBM"/>
              <a:cs typeface="HelvNeue Bold for IBM"/>
            </a:endParaRPr>
          </a:p>
        </p:txBody>
      </p:sp>
      <p:sp>
        <p:nvSpPr>
          <p:cNvPr id="56" name="object 32"/>
          <p:cNvSpPr txBox="1"/>
          <p:nvPr/>
        </p:nvSpPr>
        <p:spPr>
          <a:xfrm>
            <a:off x="812800" y="4608830"/>
            <a:ext cx="936625" cy="206375"/>
          </a:xfrm>
          <a:prstGeom prst="rect">
            <a:avLst/>
          </a:prstGeom>
        </p:spPr>
        <p:txBody>
          <a:bodyPr lIns="0" tIns="0" rIns="0" bIns="0">
            <a:spAutoFit/>
          </a:bodyPr>
          <a:lstStyle/>
          <a:p>
            <a:pPr marL="7701" algn="ctr">
              <a:defRPr/>
            </a:pPr>
            <a:r>
              <a:rPr sz="667" b="1" spc="9" dirty="0">
                <a:solidFill>
                  <a:srgbClr val="007670"/>
                </a:solidFill>
                <a:latin typeface="Arial"/>
                <a:cs typeface="Arial"/>
              </a:rPr>
              <a:t>Client </a:t>
            </a:r>
            <a:r>
              <a:rPr sz="667" b="1" spc="7" dirty="0">
                <a:solidFill>
                  <a:srgbClr val="007670"/>
                </a:solidFill>
                <a:latin typeface="Arial"/>
                <a:cs typeface="Arial"/>
              </a:rPr>
              <a:t>Environment’s</a:t>
            </a:r>
            <a:r>
              <a:rPr sz="667" b="1" spc="-12" dirty="0">
                <a:solidFill>
                  <a:srgbClr val="007670"/>
                </a:solidFill>
                <a:latin typeface="Arial"/>
                <a:cs typeface="Arial"/>
              </a:rPr>
              <a:t> </a:t>
            </a:r>
            <a:r>
              <a:rPr sz="667" b="1" spc="12" dirty="0">
                <a:solidFill>
                  <a:srgbClr val="007670"/>
                </a:solidFill>
                <a:latin typeface="Arial"/>
                <a:cs typeface="Arial"/>
              </a:rPr>
              <a:t>Data</a:t>
            </a:r>
            <a:endParaRPr sz="667" dirty="0">
              <a:solidFill>
                <a:srgbClr val="007670"/>
              </a:solidFill>
              <a:latin typeface="Arial"/>
              <a:cs typeface="Arial"/>
            </a:endParaRPr>
          </a:p>
        </p:txBody>
      </p:sp>
      <p:sp>
        <p:nvSpPr>
          <p:cNvPr id="57" name="object 72"/>
          <p:cNvSpPr/>
          <p:nvPr/>
        </p:nvSpPr>
        <p:spPr>
          <a:xfrm>
            <a:off x="10391775" y="2919730"/>
            <a:ext cx="0" cy="0"/>
          </a:xfrm>
          <a:custGeom>
            <a:avLst/>
            <a:gdLst/>
            <a:ahLst/>
            <a:cxnLst/>
            <a:rect l="l" t="t" r="r" b="b"/>
            <a:pathLst>
              <a:path>
                <a:moveTo>
                  <a:pt x="0" y="0"/>
                </a:moveTo>
                <a:lnTo>
                  <a:pt x="0" y="0"/>
                </a:lnTo>
              </a:path>
            </a:pathLst>
          </a:custGeom>
          <a:ln w="31412">
            <a:solidFill>
              <a:srgbClr val="7FD2CF"/>
            </a:solidFill>
          </a:ln>
        </p:spPr>
        <p:txBody>
          <a:bodyPr lIns="0" tIns="0" rIns="0" bIns="0"/>
          <a:lstStyle/>
          <a:p>
            <a:pPr>
              <a:defRPr/>
            </a:pPr>
            <a:endParaRPr sz="1067"/>
          </a:p>
        </p:txBody>
      </p:sp>
      <p:sp>
        <p:nvSpPr>
          <p:cNvPr id="59" name="object 75"/>
          <p:cNvSpPr txBox="1"/>
          <p:nvPr/>
        </p:nvSpPr>
        <p:spPr>
          <a:xfrm>
            <a:off x="3524250" y="3792855"/>
            <a:ext cx="2017713" cy="142875"/>
          </a:xfrm>
          <a:prstGeom prst="rect">
            <a:avLst/>
          </a:prstGeom>
        </p:spPr>
        <p:txBody>
          <a:bodyPr lIns="0" tIns="0" rIns="0" bIns="0">
            <a:spAutoFit/>
          </a:bodyPr>
          <a:lstStyle/>
          <a:p>
            <a:pPr marL="7701">
              <a:defRPr/>
            </a:pPr>
            <a:r>
              <a:rPr sz="933" b="1" spc="12" dirty="0">
                <a:solidFill>
                  <a:srgbClr val="FFFFFF"/>
                </a:solidFill>
                <a:latin typeface="Arial"/>
                <a:cs typeface="Arial"/>
              </a:rPr>
              <a:t>04</a:t>
            </a:r>
            <a:r>
              <a:rPr lang="en-US" sz="933" b="1" spc="12" dirty="0">
                <a:solidFill>
                  <a:srgbClr val="FFFFFF"/>
                </a:solidFill>
                <a:latin typeface="Arial"/>
                <a:cs typeface="Arial"/>
              </a:rPr>
              <a:t> Cognitive </a:t>
            </a:r>
            <a:r>
              <a:rPr sz="933" b="1" spc="15" dirty="0">
                <a:solidFill>
                  <a:srgbClr val="FFFFFF"/>
                </a:solidFill>
                <a:latin typeface="Arial"/>
                <a:cs typeface="Arial"/>
              </a:rPr>
              <a:t>Services</a:t>
            </a:r>
            <a:r>
              <a:rPr sz="933" b="1" spc="-27" dirty="0">
                <a:solidFill>
                  <a:srgbClr val="FFFFFF"/>
                </a:solidFill>
                <a:latin typeface="Arial"/>
                <a:cs typeface="Arial"/>
              </a:rPr>
              <a:t> </a:t>
            </a:r>
            <a:r>
              <a:rPr sz="933" b="1" spc="7" dirty="0">
                <a:solidFill>
                  <a:srgbClr val="FFFFFF"/>
                </a:solidFill>
                <a:latin typeface="Arial"/>
                <a:cs typeface="Arial"/>
              </a:rPr>
              <a:t>Optimizer</a:t>
            </a:r>
            <a:endParaRPr sz="933" dirty="0">
              <a:latin typeface="Arial"/>
              <a:cs typeface="Arial"/>
            </a:endParaRPr>
          </a:p>
        </p:txBody>
      </p:sp>
      <p:sp>
        <p:nvSpPr>
          <p:cNvPr id="60" name="object 78"/>
          <p:cNvSpPr txBox="1"/>
          <p:nvPr/>
        </p:nvSpPr>
        <p:spPr>
          <a:xfrm>
            <a:off x="3122613" y="4467543"/>
            <a:ext cx="2176462" cy="142875"/>
          </a:xfrm>
          <a:prstGeom prst="rect">
            <a:avLst/>
          </a:prstGeom>
        </p:spPr>
        <p:txBody>
          <a:bodyPr lIns="0" tIns="0" rIns="0" bIns="0">
            <a:spAutoFit/>
          </a:bodyPr>
          <a:lstStyle/>
          <a:p>
            <a:pPr marL="7701">
              <a:defRPr/>
            </a:pPr>
            <a:r>
              <a:rPr sz="933" b="1" spc="12" dirty="0">
                <a:solidFill>
                  <a:srgbClr val="FFFFFF"/>
                </a:solidFill>
                <a:latin typeface="Arial"/>
                <a:cs typeface="Arial"/>
              </a:rPr>
              <a:t>03</a:t>
            </a:r>
            <a:r>
              <a:rPr lang="en-US" sz="933" b="1" spc="12" dirty="0">
                <a:solidFill>
                  <a:srgbClr val="FFFFFF"/>
                </a:solidFill>
                <a:latin typeface="Arial"/>
                <a:cs typeface="Arial"/>
              </a:rPr>
              <a:t> Cognitive </a:t>
            </a:r>
            <a:r>
              <a:rPr sz="933" b="1" spc="15" dirty="0">
                <a:solidFill>
                  <a:srgbClr val="FFFFFF"/>
                </a:solidFill>
                <a:latin typeface="Arial"/>
                <a:cs typeface="Arial"/>
              </a:rPr>
              <a:t>Services</a:t>
            </a:r>
            <a:r>
              <a:rPr sz="933" b="1" spc="-43" dirty="0">
                <a:solidFill>
                  <a:srgbClr val="FFFFFF"/>
                </a:solidFill>
                <a:latin typeface="Arial"/>
                <a:cs typeface="Arial"/>
              </a:rPr>
              <a:t> </a:t>
            </a:r>
            <a:r>
              <a:rPr sz="933" b="1" spc="12" dirty="0">
                <a:solidFill>
                  <a:srgbClr val="FFFFFF"/>
                </a:solidFill>
                <a:latin typeface="Arial"/>
                <a:cs typeface="Arial"/>
              </a:rPr>
              <a:t>Manager</a:t>
            </a:r>
            <a:endParaRPr sz="933" dirty="0">
              <a:latin typeface="Arial"/>
              <a:cs typeface="Arial"/>
            </a:endParaRPr>
          </a:p>
        </p:txBody>
      </p:sp>
      <p:sp>
        <p:nvSpPr>
          <p:cNvPr id="61" name="object 81"/>
          <p:cNvSpPr txBox="1"/>
          <p:nvPr/>
        </p:nvSpPr>
        <p:spPr>
          <a:xfrm>
            <a:off x="3922713" y="3111818"/>
            <a:ext cx="1998662" cy="144462"/>
          </a:xfrm>
          <a:prstGeom prst="rect">
            <a:avLst/>
          </a:prstGeom>
        </p:spPr>
        <p:txBody>
          <a:bodyPr lIns="0" tIns="0" rIns="0" bIns="0">
            <a:spAutoFit/>
          </a:bodyPr>
          <a:lstStyle/>
          <a:p>
            <a:pPr marL="7701">
              <a:defRPr/>
            </a:pPr>
            <a:r>
              <a:rPr sz="933" b="1" spc="9" dirty="0">
                <a:solidFill>
                  <a:srgbClr val="FFFFFF"/>
                </a:solidFill>
                <a:latin typeface="HelvNeue Bold for IBM"/>
                <a:cs typeface="HelvNeue Bold for IBM"/>
              </a:rPr>
              <a:t>05  </a:t>
            </a:r>
            <a:r>
              <a:rPr lang="en-US" sz="933" b="1" spc="9" dirty="0">
                <a:solidFill>
                  <a:srgbClr val="FFFFFF"/>
                </a:solidFill>
                <a:latin typeface="HelvNeue Bold for IBM"/>
                <a:cs typeface="HelvNeue Bold for IBM"/>
              </a:rPr>
              <a:t>Cognitive </a:t>
            </a:r>
            <a:r>
              <a:rPr sz="933" b="1" spc="9" dirty="0">
                <a:solidFill>
                  <a:srgbClr val="FFFFFF"/>
                </a:solidFill>
                <a:latin typeface="HelvNeue Bold for IBM"/>
                <a:cs typeface="HelvNeue Bold for IBM"/>
              </a:rPr>
              <a:t>Solution</a:t>
            </a:r>
            <a:r>
              <a:rPr sz="933" b="1" spc="-36" dirty="0">
                <a:solidFill>
                  <a:srgbClr val="FFFFFF"/>
                </a:solidFill>
                <a:latin typeface="HelvNeue Bold for IBM"/>
                <a:cs typeface="HelvNeue Bold for IBM"/>
              </a:rPr>
              <a:t> </a:t>
            </a:r>
            <a:r>
              <a:rPr sz="933" b="1" spc="9" dirty="0">
                <a:solidFill>
                  <a:srgbClr val="FFFFFF"/>
                </a:solidFill>
                <a:latin typeface="HelvNeue Bold for IBM"/>
                <a:cs typeface="HelvNeue Bold for IBM"/>
              </a:rPr>
              <a:t>Designer</a:t>
            </a:r>
            <a:endParaRPr sz="933" dirty="0">
              <a:latin typeface="HelvNeue Bold for IBM"/>
              <a:cs typeface="HelvNeue Bold for IBM"/>
            </a:endParaRPr>
          </a:p>
        </p:txBody>
      </p:sp>
      <p:sp>
        <p:nvSpPr>
          <p:cNvPr id="62" name="object 106"/>
          <p:cNvSpPr/>
          <p:nvPr/>
        </p:nvSpPr>
        <p:spPr>
          <a:xfrm>
            <a:off x="6210300" y="4029393"/>
            <a:ext cx="1576388" cy="544512"/>
          </a:xfrm>
          <a:custGeom>
            <a:avLst/>
            <a:gdLst/>
            <a:ahLst/>
            <a:cxnLst/>
            <a:rect l="l" t="t" r="r" b="b"/>
            <a:pathLst>
              <a:path w="2599690" h="897254">
                <a:moveTo>
                  <a:pt x="0" y="897260"/>
                </a:moveTo>
                <a:lnTo>
                  <a:pt x="1818897" y="897260"/>
                </a:lnTo>
                <a:lnTo>
                  <a:pt x="1860624" y="896132"/>
                </a:lnTo>
                <a:lnTo>
                  <a:pt x="1882051" y="888237"/>
                </a:lnTo>
                <a:lnTo>
                  <a:pt x="1889945" y="866807"/>
                </a:lnTo>
                <a:lnTo>
                  <a:pt x="1891073" y="825074"/>
                </a:lnTo>
                <a:lnTo>
                  <a:pt x="1891073" y="72175"/>
                </a:lnTo>
                <a:lnTo>
                  <a:pt x="1892201" y="30449"/>
                </a:lnTo>
                <a:lnTo>
                  <a:pt x="1900096" y="9021"/>
                </a:lnTo>
                <a:lnTo>
                  <a:pt x="1921526" y="1127"/>
                </a:lnTo>
                <a:lnTo>
                  <a:pt x="1963259" y="0"/>
                </a:lnTo>
                <a:lnTo>
                  <a:pt x="2599334" y="0"/>
                </a:lnTo>
              </a:path>
            </a:pathLst>
          </a:custGeom>
          <a:ln w="31412">
            <a:solidFill>
              <a:srgbClr val="4E2466"/>
            </a:solidFill>
            <a:headEnd type="none"/>
            <a:tailEnd type="triangle" w="sm" len="med"/>
          </a:ln>
        </p:spPr>
        <p:txBody>
          <a:bodyPr lIns="0" tIns="0" rIns="0" bIns="0"/>
          <a:lstStyle/>
          <a:p>
            <a:pPr>
              <a:defRPr/>
            </a:pPr>
            <a:endParaRPr sz="1067"/>
          </a:p>
        </p:txBody>
      </p:sp>
      <p:sp>
        <p:nvSpPr>
          <p:cNvPr id="64" name="object 108"/>
          <p:cNvSpPr/>
          <p:nvPr/>
        </p:nvSpPr>
        <p:spPr>
          <a:xfrm>
            <a:off x="7004050" y="3202305"/>
            <a:ext cx="782638" cy="542925"/>
          </a:xfrm>
          <a:custGeom>
            <a:avLst/>
            <a:gdLst/>
            <a:ahLst/>
            <a:cxnLst/>
            <a:rect l="l" t="t" r="r" b="b"/>
            <a:pathLst>
              <a:path w="1289684" h="894079">
                <a:moveTo>
                  <a:pt x="0" y="0"/>
                </a:moveTo>
                <a:lnTo>
                  <a:pt x="503408" y="0"/>
                </a:lnTo>
                <a:lnTo>
                  <a:pt x="545141" y="1127"/>
                </a:lnTo>
                <a:lnTo>
                  <a:pt x="566571" y="9021"/>
                </a:lnTo>
                <a:lnTo>
                  <a:pt x="574467" y="30449"/>
                </a:lnTo>
                <a:lnTo>
                  <a:pt x="575595" y="72175"/>
                </a:lnTo>
                <a:lnTo>
                  <a:pt x="575595" y="821461"/>
                </a:lnTo>
                <a:lnTo>
                  <a:pt x="576722" y="863188"/>
                </a:lnTo>
                <a:lnTo>
                  <a:pt x="584617" y="884615"/>
                </a:lnTo>
                <a:lnTo>
                  <a:pt x="606044" y="892509"/>
                </a:lnTo>
                <a:lnTo>
                  <a:pt x="647770" y="893637"/>
                </a:lnTo>
                <a:lnTo>
                  <a:pt x="1289091" y="893637"/>
                </a:lnTo>
              </a:path>
            </a:pathLst>
          </a:custGeom>
          <a:ln w="31412">
            <a:solidFill>
              <a:srgbClr val="AA2187"/>
            </a:solidFill>
            <a:tailEnd type="triangle" w="sm" len="med"/>
          </a:ln>
        </p:spPr>
        <p:txBody>
          <a:bodyPr lIns="0" tIns="0" rIns="0" bIns="0"/>
          <a:lstStyle/>
          <a:p>
            <a:pPr>
              <a:defRPr/>
            </a:pPr>
            <a:endParaRPr sz="1067"/>
          </a:p>
        </p:txBody>
      </p:sp>
      <p:sp>
        <p:nvSpPr>
          <p:cNvPr id="12319" name="object 112"/>
          <p:cNvSpPr txBox="1">
            <a:spLocks noChangeArrowheads="1"/>
          </p:cNvSpPr>
          <p:nvPr/>
        </p:nvSpPr>
        <p:spPr bwMode="auto">
          <a:xfrm>
            <a:off x="10434638" y="2581593"/>
            <a:ext cx="1108075"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63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ts val="925"/>
              </a:lnSpc>
              <a:spcBef>
                <a:spcPct val="0"/>
              </a:spcBef>
              <a:buFontTx/>
              <a:buNone/>
            </a:pPr>
            <a:r>
              <a:rPr lang="en-US" sz="900" b="1">
                <a:solidFill>
                  <a:srgbClr val="FFFFFF"/>
                </a:solidFill>
                <a:latin typeface="Arial" panose="020B0604020202020204" pitchFamily="34" charset="0"/>
                <a:cs typeface="Arial" panose="020B0604020202020204" pitchFamily="34" charset="0"/>
              </a:rPr>
              <a:t>06 Client-Centric Dashboards</a:t>
            </a:r>
            <a:endParaRPr lang="en-US" sz="900">
              <a:latin typeface="Arial" panose="020B0604020202020204" pitchFamily="34" charset="0"/>
              <a:cs typeface="Arial" panose="020B0604020202020204" pitchFamily="34" charset="0"/>
            </a:endParaRPr>
          </a:p>
        </p:txBody>
      </p:sp>
      <p:sp>
        <p:nvSpPr>
          <p:cNvPr id="68" name="object 113"/>
          <p:cNvSpPr/>
          <p:nvPr/>
        </p:nvSpPr>
        <p:spPr>
          <a:xfrm>
            <a:off x="10448925" y="2868930"/>
            <a:ext cx="1100138" cy="649288"/>
          </a:xfrm>
          <a:custGeom>
            <a:avLst/>
            <a:gdLst/>
            <a:ahLst/>
            <a:cxnLst/>
            <a:rect l="l" t="t" r="r" b="b"/>
            <a:pathLst>
              <a:path w="1814830" h="1070610">
                <a:moveTo>
                  <a:pt x="1741318" y="0"/>
                </a:moveTo>
                <a:lnTo>
                  <a:pt x="73296" y="0"/>
                </a:lnTo>
                <a:lnTo>
                  <a:pt x="30921" y="1145"/>
                </a:lnTo>
                <a:lnTo>
                  <a:pt x="9162" y="9162"/>
                </a:lnTo>
                <a:lnTo>
                  <a:pt x="1145" y="30921"/>
                </a:lnTo>
                <a:lnTo>
                  <a:pt x="0" y="73296"/>
                </a:lnTo>
                <a:lnTo>
                  <a:pt x="0" y="997037"/>
                </a:lnTo>
                <a:lnTo>
                  <a:pt x="1145" y="1039412"/>
                </a:lnTo>
                <a:lnTo>
                  <a:pt x="9162" y="1061171"/>
                </a:lnTo>
                <a:lnTo>
                  <a:pt x="30921" y="1069188"/>
                </a:lnTo>
                <a:lnTo>
                  <a:pt x="73296" y="1070333"/>
                </a:lnTo>
                <a:lnTo>
                  <a:pt x="1741318" y="1070333"/>
                </a:lnTo>
                <a:lnTo>
                  <a:pt x="1783693" y="1069188"/>
                </a:lnTo>
                <a:lnTo>
                  <a:pt x="1805452" y="1061171"/>
                </a:lnTo>
                <a:lnTo>
                  <a:pt x="1813469" y="1039412"/>
                </a:lnTo>
                <a:lnTo>
                  <a:pt x="1814614" y="997037"/>
                </a:lnTo>
                <a:lnTo>
                  <a:pt x="1814614" y="73296"/>
                </a:lnTo>
                <a:lnTo>
                  <a:pt x="1813469" y="30921"/>
                </a:lnTo>
                <a:lnTo>
                  <a:pt x="1805452" y="9162"/>
                </a:lnTo>
                <a:lnTo>
                  <a:pt x="1783693" y="1145"/>
                </a:lnTo>
                <a:lnTo>
                  <a:pt x="1741318" y="0"/>
                </a:lnTo>
                <a:close/>
              </a:path>
            </a:pathLst>
          </a:custGeom>
          <a:solidFill>
            <a:srgbClr val="33918C"/>
          </a:solidFill>
        </p:spPr>
        <p:txBody>
          <a:bodyPr lIns="0" tIns="0" rIns="0" bIns="0"/>
          <a:lstStyle/>
          <a:p>
            <a:pPr>
              <a:defRPr/>
            </a:pPr>
            <a:endParaRPr sz="1067"/>
          </a:p>
        </p:txBody>
      </p:sp>
      <p:sp>
        <p:nvSpPr>
          <p:cNvPr id="69" name="object 114"/>
          <p:cNvSpPr/>
          <p:nvPr/>
        </p:nvSpPr>
        <p:spPr>
          <a:xfrm>
            <a:off x="10975975" y="3057843"/>
            <a:ext cx="127000" cy="147637"/>
          </a:xfrm>
          <a:custGeom>
            <a:avLst/>
            <a:gdLst/>
            <a:ahLst/>
            <a:cxnLst/>
            <a:rect l="l" t="t" r="r" b="b"/>
            <a:pathLst>
              <a:path w="208280" h="243839">
                <a:moveTo>
                  <a:pt x="135378" y="104101"/>
                </a:moveTo>
                <a:lnTo>
                  <a:pt x="146243" y="95228"/>
                </a:lnTo>
                <a:lnTo>
                  <a:pt x="154610" y="84041"/>
                </a:lnTo>
                <a:lnTo>
                  <a:pt x="159988" y="71006"/>
                </a:lnTo>
                <a:lnTo>
                  <a:pt x="161890" y="56584"/>
                </a:lnTo>
                <a:lnTo>
                  <a:pt x="157341" y="34557"/>
                </a:lnTo>
                <a:lnTo>
                  <a:pt x="144937" y="16571"/>
                </a:lnTo>
                <a:lnTo>
                  <a:pt x="126542" y="4446"/>
                </a:lnTo>
                <a:lnTo>
                  <a:pt x="104017" y="0"/>
                </a:lnTo>
                <a:lnTo>
                  <a:pt x="81496" y="4446"/>
                </a:lnTo>
                <a:lnTo>
                  <a:pt x="63108" y="16571"/>
                </a:lnTo>
                <a:lnTo>
                  <a:pt x="50711" y="34557"/>
                </a:lnTo>
                <a:lnTo>
                  <a:pt x="46166" y="56584"/>
                </a:lnTo>
                <a:lnTo>
                  <a:pt x="48065" y="71006"/>
                </a:lnTo>
                <a:lnTo>
                  <a:pt x="53439" y="84041"/>
                </a:lnTo>
                <a:lnTo>
                  <a:pt x="61799" y="95228"/>
                </a:lnTo>
                <a:lnTo>
                  <a:pt x="72657" y="104101"/>
                </a:lnTo>
                <a:lnTo>
                  <a:pt x="43537" y="116051"/>
                </a:lnTo>
                <a:lnTo>
                  <a:pt x="20536" y="134563"/>
                </a:lnTo>
                <a:lnTo>
                  <a:pt x="5430" y="158185"/>
                </a:lnTo>
                <a:lnTo>
                  <a:pt x="0" y="185460"/>
                </a:lnTo>
                <a:lnTo>
                  <a:pt x="0" y="243311"/>
                </a:lnTo>
                <a:lnTo>
                  <a:pt x="208035" y="243311"/>
                </a:lnTo>
                <a:lnTo>
                  <a:pt x="208035" y="185460"/>
                </a:lnTo>
                <a:lnTo>
                  <a:pt x="202606" y="158185"/>
                </a:lnTo>
                <a:lnTo>
                  <a:pt x="187503" y="134563"/>
                </a:lnTo>
                <a:lnTo>
                  <a:pt x="164502" y="116051"/>
                </a:lnTo>
                <a:lnTo>
                  <a:pt x="135378" y="104101"/>
                </a:lnTo>
                <a:close/>
              </a:path>
            </a:pathLst>
          </a:custGeom>
          <a:ln w="20941">
            <a:solidFill>
              <a:srgbClr val="FFFFFF"/>
            </a:solidFill>
          </a:ln>
        </p:spPr>
        <p:txBody>
          <a:bodyPr lIns="0" tIns="0" rIns="0" bIns="0"/>
          <a:lstStyle/>
          <a:p>
            <a:pPr>
              <a:defRPr/>
            </a:pPr>
            <a:endParaRPr sz="1067"/>
          </a:p>
        </p:txBody>
      </p:sp>
      <p:sp>
        <p:nvSpPr>
          <p:cNvPr id="70" name="object 115"/>
          <p:cNvSpPr txBox="1"/>
          <p:nvPr/>
        </p:nvSpPr>
        <p:spPr>
          <a:xfrm>
            <a:off x="10796588" y="3261043"/>
            <a:ext cx="485775" cy="206375"/>
          </a:xfrm>
          <a:prstGeom prst="rect">
            <a:avLst/>
          </a:prstGeom>
        </p:spPr>
        <p:txBody>
          <a:bodyPr lIns="0" tIns="0" rIns="0" bIns="0">
            <a:spAutoFit/>
          </a:bodyPr>
          <a:lstStyle/>
          <a:p>
            <a:pPr marL="7701" algn="ctr">
              <a:defRPr/>
            </a:pPr>
            <a:r>
              <a:rPr sz="667" b="1" spc="-7" dirty="0">
                <a:solidFill>
                  <a:srgbClr val="FFFFFF"/>
                </a:solidFill>
                <a:latin typeface="Arial"/>
                <a:cs typeface="Arial"/>
              </a:rPr>
              <a:t>Tech</a:t>
            </a:r>
            <a:r>
              <a:rPr sz="667" b="1" spc="-57" dirty="0">
                <a:solidFill>
                  <a:srgbClr val="FFFFFF"/>
                </a:solidFill>
                <a:latin typeface="Arial"/>
                <a:cs typeface="Arial"/>
              </a:rPr>
              <a:t> </a:t>
            </a:r>
            <a:r>
              <a:rPr sz="667" b="1" spc="12" dirty="0">
                <a:solidFill>
                  <a:srgbClr val="FFFFFF"/>
                </a:solidFill>
                <a:latin typeface="Arial"/>
                <a:cs typeface="Arial"/>
              </a:rPr>
              <a:t>Leaders</a:t>
            </a:r>
            <a:endParaRPr sz="667" dirty="0">
              <a:latin typeface="Arial"/>
              <a:cs typeface="Arial"/>
            </a:endParaRPr>
          </a:p>
        </p:txBody>
      </p:sp>
      <p:sp>
        <p:nvSpPr>
          <p:cNvPr id="71" name="object 116"/>
          <p:cNvSpPr/>
          <p:nvPr/>
        </p:nvSpPr>
        <p:spPr>
          <a:xfrm>
            <a:off x="10448925" y="3581718"/>
            <a:ext cx="1100138" cy="649287"/>
          </a:xfrm>
          <a:custGeom>
            <a:avLst/>
            <a:gdLst/>
            <a:ahLst/>
            <a:cxnLst/>
            <a:rect l="l" t="t" r="r" b="b"/>
            <a:pathLst>
              <a:path w="1814830" h="1070610">
                <a:moveTo>
                  <a:pt x="1741318" y="0"/>
                </a:moveTo>
                <a:lnTo>
                  <a:pt x="73296" y="0"/>
                </a:lnTo>
                <a:lnTo>
                  <a:pt x="30921" y="1145"/>
                </a:lnTo>
                <a:lnTo>
                  <a:pt x="9162" y="9162"/>
                </a:lnTo>
                <a:lnTo>
                  <a:pt x="1145" y="30921"/>
                </a:lnTo>
                <a:lnTo>
                  <a:pt x="0" y="73296"/>
                </a:lnTo>
                <a:lnTo>
                  <a:pt x="0" y="997037"/>
                </a:lnTo>
                <a:lnTo>
                  <a:pt x="1145" y="1039412"/>
                </a:lnTo>
                <a:lnTo>
                  <a:pt x="9162" y="1061171"/>
                </a:lnTo>
                <a:lnTo>
                  <a:pt x="30921" y="1069188"/>
                </a:lnTo>
                <a:lnTo>
                  <a:pt x="73296" y="1070333"/>
                </a:lnTo>
                <a:lnTo>
                  <a:pt x="1741318" y="1070333"/>
                </a:lnTo>
                <a:lnTo>
                  <a:pt x="1783693" y="1069188"/>
                </a:lnTo>
                <a:lnTo>
                  <a:pt x="1805452" y="1061171"/>
                </a:lnTo>
                <a:lnTo>
                  <a:pt x="1813469" y="1039412"/>
                </a:lnTo>
                <a:lnTo>
                  <a:pt x="1814614" y="997037"/>
                </a:lnTo>
                <a:lnTo>
                  <a:pt x="1814614" y="73296"/>
                </a:lnTo>
                <a:lnTo>
                  <a:pt x="1813469" y="30921"/>
                </a:lnTo>
                <a:lnTo>
                  <a:pt x="1805452" y="9162"/>
                </a:lnTo>
                <a:lnTo>
                  <a:pt x="1783693" y="1145"/>
                </a:lnTo>
                <a:lnTo>
                  <a:pt x="1741318" y="0"/>
                </a:lnTo>
                <a:close/>
              </a:path>
            </a:pathLst>
          </a:custGeom>
          <a:solidFill>
            <a:srgbClr val="33918C"/>
          </a:solidFill>
        </p:spPr>
        <p:txBody>
          <a:bodyPr lIns="0" tIns="0" rIns="0" bIns="0"/>
          <a:lstStyle/>
          <a:p>
            <a:pPr>
              <a:defRPr/>
            </a:pPr>
            <a:endParaRPr sz="1067"/>
          </a:p>
        </p:txBody>
      </p:sp>
      <p:sp>
        <p:nvSpPr>
          <p:cNvPr id="72" name="object 117"/>
          <p:cNvSpPr/>
          <p:nvPr/>
        </p:nvSpPr>
        <p:spPr>
          <a:xfrm>
            <a:off x="10975975" y="3770630"/>
            <a:ext cx="127000" cy="147638"/>
          </a:xfrm>
          <a:custGeom>
            <a:avLst/>
            <a:gdLst/>
            <a:ahLst/>
            <a:cxnLst/>
            <a:rect l="l" t="t" r="r" b="b"/>
            <a:pathLst>
              <a:path w="208280" h="243839">
                <a:moveTo>
                  <a:pt x="135378" y="104101"/>
                </a:moveTo>
                <a:lnTo>
                  <a:pt x="146243" y="95228"/>
                </a:lnTo>
                <a:lnTo>
                  <a:pt x="154610" y="84041"/>
                </a:lnTo>
                <a:lnTo>
                  <a:pt x="159988" y="71006"/>
                </a:lnTo>
                <a:lnTo>
                  <a:pt x="161890" y="56584"/>
                </a:lnTo>
                <a:lnTo>
                  <a:pt x="157341" y="34557"/>
                </a:lnTo>
                <a:lnTo>
                  <a:pt x="144937" y="16571"/>
                </a:lnTo>
                <a:lnTo>
                  <a:pt x="126542" y="4446"/>
                </a:lnTo>
                <a:lnTo>
                  <a:pt x="104017" y="0"/>
                </a:lnTo>
                <a:lnTo>
                  <a:pt x="81496" y="4446"/>
                </a:lnTo>
                <a:lnTo>
                  <a:pt x="63108" y="16571"/>
                </a:lnTo>
                <a:lnTo>
                  <a:pt x="50711" y="34557"/>
                </a:lnTo>
                <a:lnTo>
                  <a:pt x="46166" y="56584"/>
                </a:lnTo>
                <a:lnTo>
                  <a:pt x="48065" y="71006"/>
                </a:lnTo>
                <a:lnTo>
                  <a:pt x="53439" y="84041"/>
                </a:lnTo>
                <a:lnTo>
                  <a:pt x="61799" y="95228"/>
                </a:lnTo>
                <a:lnTo>
                  <a:pt x="72657" y="104101"/>
                </a:lnTo>
                <a:lnTo>
                  <a:pt x="43537" y="116051"/>
                </a:lnTo>
                <a:lnTo>
                  <a:pt x="20536" y="134563"/>
                </a:lnTo>
                <a:lnTo>
                  <a:pt x="5430" y="158185"/>
                </a:lnTo>
                <a:lnTo>
                  <a:pt x="0" y="185460"/>
                </a:lnTo>
                <a:lnTo>
                  <a:pt x="0" y="243311"/>
                </a:lnTo>
                <a:lnTo>
                  <a:pt x="208035" y="243311"/>
                </a:lnTo>
                <a:lnTo>
                  <a:pt x="208035" y="185460"/>
                </a:lnTo>
                <a:lnTo>
                  <a:pt x="202606" y="158185"/>
                </a:lnTo>
                <a:lnTo>
                  <a:pt x="187503" y="134563"/>
                </a:lnTo>
                <a:lnTo>
                  <a:pt x="164502" y="116051"/>
                </a:lnTo>
                <a:lnTo>
                  <a:pt x="135378" y="104101"/>
                </a:lnTo>
                <a:close/>
              </a:path>
            </a:pathLst>
          </a:custGeom>
          <a:ln w="20941">
            <a:solidFill>
              <a:srgbClr val="FFFFFF"/>
            </a:solidFill>
          </a:ln>
        </p:spPr>
        <p:txBody>
          <a:bodyPr lIns="0" tIns="0" rIns="0" bIns="0"/>
          <a:lstStyle/>
          <a:p>
            <a:pPr>
              <a:defRPr/>
            </a:pPr>
            <a:endParaRPr sz="1067"/>
          </a:p>
        </p:txBody>
      </p:sp>
      <p:sp>
        <p:nvSpPr>
          <p:cNvPr id="73" name="object 118"/>
          <p:cNvSpPr txBox="1"/>
          <p:nvPr/>
        </p:nvSpPr>
        <p:spPr>
          <a:xfrm>
            <a:off x="10818813" y="3973830"/>
            <a:ext cx="441325" cy="103188"/>
          </a:xfrm>
          <a:prstGeom prst="rect">
            <a:avLst/>
          </a:prstGeom>
        </p:spPr>
        <p:txBody>
          <a:bodyPr lIns="0" tIns="0" rIns="0" bIns="0">
            <a:spAutoFit/>
          </a:bodyPr>
          <a:lstStyle/>
          <a:p>
            <a:pPr marL="7701" algn="ctr">
              <a:defRPr/>
            </a:pPr>
            <a:r>
              <a:rPr sz="667" b="1" spc="24" dirty="0">
                <a:solidFill>
                  <a:srgbClr val="FFFFFF"/>
                </a:solidFill>
                <a:latin typeface="Arial"/>
                <a:cs typeface="Arial"/>
              </a:rPr>
              <a:t>A</a:t>
            </a:r>
            <a:r>
              <a:rPr sz="667" b="1" dirty="0">
                <a:solidFill>
                  <a:srgbClr val="FFFFFF"/>
                </a:solidFill>
                <a:latin typeface="Arial"/>
                <a:cs typeface="Arial"/>
              </a:rPr>
              <a:t>r</a:t>
            </a:r>
            <a:r>
              <a:rPr sz="667" b="1" spc="9" dirty="0">
                <a:solidFill>
                  <a:srgbClr val="FFFFFF"/>
                </a:solidFill>
                <a:latin typeface="Arial"/>
                <a:cs typeface="Arial"/>
              </a:rPr>
              <a:t>chi</a:t>
            </a:r>
            <a:r>
              <a:rPr sz="667" b="1" spc="-12" dirty="0">
                <a:solidFill>
                  <a:srgbClr val="FFFFFF"/>
                </a:solidFill>
                <a:latin typeface="Arial"/>
                <a:cs typeface="Arial"/>
              </a:rPr>
              <a:t>t</a:t>
            </a:r>
            <a:r>
              <a:rPr sz="667" b="1" spc="12" dirty="0">
                <a:solidFill>
                  <a:srgbClr val="FFFFFF"/>
                </a:solidFill>
                <a:latin typeface="Arial"/>
                <a:cs typeface="Arial"/>
              </a:rPr>
              <a:t>e</a:t>
            </a:r>
            <a:r>
              <a:rPr sz="667" b="1" spc="19" dirty="0">
                <a:solidFill>
                  <a:srgbClr val="FFFFFF"/>
                </a:solidFill>
                <a:latin typeface="Arial"/>
                <a:cs typeface="Arial"/>
              </a:rPr>
              <a:t>c</a:t>
            </a:r>
            <a:r>
              <a:rPr sz="667" b="1" spc="9" dirty="0">
                <a:solidFill>
                  <a:srgbClr val="FFFFFF"/>
                </a:solidFill>
                <a:latin typeface="Arial"/>
                <a:cs typeface="Arial"/>
              </a:rPr>
              <a:t>ts</a:t>
            </a:r>
            <a:endParaRPr sz="667" dirty="0">
              <a:latin typeface="Arial"/>
              <a:cs typeface="Arial"/>
            </a:endParaRPr>
          </a:p>
        </p:txBody>
      </p:sp>
      <p:sp>
        <p:nvSpPr>
          <p:cNvPr id="74" name="object 119"/>
          <p:cNvSpPr/>
          <p:nvPr/>
        </p:nvSpPr>
        <p:spPr>
          <a:xfrm>
            <a:off x="10448925" y="4294505"/>
            <a:ext cx="1100138" cy="642938"/>
          </a:xfrm>
          <a:custGeom>
            <a:avLst/>
            <a:gdLst/>
            <a:ahLst/>
            <a:cxnLst/>
            <a:rect l="l" t="t" r="r" b="b"/>
            <a:pathLst>
              <a:path w="1814830" h="1059815">
                <a:moveTo>
                  <a:pt x="1741318" y="0"/>
                </a:moveTo>
                <a:lnTo>
                  <a:pt x="73296" y="0"/>
                </a:lnTo>
                <a:lnTo>
                  <a:pt x="30921" y="1145"/>
                </a:lnTo>
                <a:lnTo>
                  <a:pt x="9162" y="9162"/>
                </a:lnTo>
                <a:lnTo>
                  <a:pt x="1145" y="30921"/>
                </a:lnTo>
                <a:lnTo>
                  <a:pt x="0" y="73296"/>
                </a:lnTo>
                <a:lnTo>
                  <a:pt x="0" y="986325"/>
                </a:lnTo>
                <a:lnTo>
                  <a:pt x="1145" y="1028700"/>
                </a:lnTo>
                <a:lnTo>
                  <a:pt x="9162" y="1050460"/>
                </a:lnTo>
                <a:lnTo>
                  <a:pt x="30921" y="1058476"/>
                </a:lnTo>
                <a:lnTo>
                  <a:pt x="73296" y="1059622"/>
                </a:lnTo>
                <a:lnTo>
                  <a:pt x="1741318" y="1059622"/>
                </a:lnTo>
                <a:lnTo>
                  <a:pt x="1783693" y="1058476"/>
                </a:lnTo>
                <a:lnTo>
                  <a:pt x="1805452" y="1050460"/>
                </a:lnTo>
                <a:lnTo>
                  <a:pt x="1813469" y="1028700"/>
                </a:lnTo>
                <a:lnTo>
                  <a:pt x="1814614" y="986325"/>
                </a:lnTo>
                <a:lnTo>
                  <a:pt x="1814614" y="73296"/>
                </a:lnTo>
                <a:lnTo>
                  <a:pt x="1813469" y="30921"/>
                </a:lnTo>
                <a:lnTo>
                  <a:pt x="1805452" y="9162"/>
                </a:lnTo>
                <a:lnTo>
                  <a:pt x="1783693" y="1145"/>
                </a:lnTo>
                <a:lnTo>
                  <a:pt x="1741318" y="0"/>
                </a:lnTo>
                <a:close/>
              </a:path>
            </a:pathLst>
          </a:custGeom>
          <a:solidFill>
            <a:srgbClr val="33918C"/>
          </a:solidFill>
        </p:spPr>
        <p:txBody>
          <a:bodyPr lIns="0" tIns="0" rIns="0" bIns="0"/>
          <a:lstStyle/>
          <a:p>
            <a:pPr>
              <a:defRPr/>
            </a:pPr>
            <a:endParaRPr sz="1067"/>
          </a:p>
        </p:txBody>
      </p:sp>
      <p:sp>
        <p:nvSpPr>
          <p:cNvPr id="75" name="object 120"/>
          <p:cNvSpPr/>
          <p:nvPr/>
        </p:nvSpPr>
        <p:spPr>
          <a:xfrm>
            <a:off x="10975975" y="4480243"/>
            <a:ext cx="127000" cy="149225"/>
          </a:xfrm>
          <a:custGeom>
            <a:avLst/>
            <a:gdLst/>
            <a:ahLst/>
            <a:cxnLst/>
            <a:rect l="l" t="t" r="r" b="b"/>
            <a:pathLst>
              <a:path w="208280" h="243840">
                <a:moveTo>
                  <a:pt x="135378" y="104101"/>
                </a:moveTo>
                <a:lnTo>
                  <a:pt x="146243" y="95228"/>
                </a:lnTo>
                <a:lnTo>
                  <a:pt x="154610" y="84041"/>
                </a:lnTo>
                <a:lnTo>
                  <a:pt x="159988" y="71006"/>
                </a:lnTo>
                <a:lnTo>
                  <a:pt x="161890" y="56584"/>
                </a:lnTo>
                <a:lnTo>
                  <a:pt x="157341" y="34557"/>
                </a:lnTo>
                <a:lnTo>
                  <a:pt x="144937" y="16571"/>
                </a:lnTo>
                <a:lnTo>
                  <a:pt x="126542" y="4446"/>
                </a:lnTo>
                <a:lnTo>
                  <a:pt x="104017" y="0"/>
                </a:lnTo>
                <a:lnTo>
                  <a:pt x="81496" y="4446"/>
                </a:lnTo>
                <a:lnTo>
                  <a:pt x="63108" y="16571"/>
                </a:lnTo>
                <a:lnTo>
                  <a:pt x="50711" y="34557"/>
                </a:lnTo>
                <a:lnTo>
                  <a:pt x="46166" y="56584"/>
                </a:lnTo>
                <a:lnTo>
                  <a:pt x="48065" y="71006"/>
                </a:lnTo>
                <a:lnTo>
                  <a:pt x="53439" y="84041"/>
                </a:lnTo>
                <a:lnTo>
                  <a:pt x="61799" y="95228"/>
                </a:lnTo>
                <a:lnTo>
                  <a:pt x="72657" y="104101"/>
                </a:lnTo>
                <a:lnTo>
                  <a:pt x="43537" y="116051"/>
                </a:lnTo>
                <a:lnTo>
                  <a:pt x="20536" y="134563"/>
                </a:lnTo>
                <a:lnTo>
                  <a:pt x="5430" y="158185"/>
                </a:lnTo>
                <a:lnTo>
                  <a:pt x="0" y="185460"/>
                </a:lnTo>
                <a:lnTo>
                  <a:pt x="0" y="243311"/>
                </a:lnTo>
                <a:lnTo>
                  <a:pt x="208035" y="243311"/>
                </a:lnTo>
                <a:lnTo>
                  <a:pt x="208035" y="185460"/>
                </a:lnTo>
                <a:lnTo>
                  <a:pt x="202606" y="158185"/>
                </a:lnTo>
                <a:lnTo>
                  <a:pt x="187503" y="134563"/>
                </a:lnTo>
                <a:lnTo>
                  <a:pt x="164502" y="116051"/>
                </a:lnTo>
                <a:lnTo>
                  <a:pt x="135378" y="104101"/>
                </a:lnTo>
                <a:close/>
              </a:path>
            </a:pathLst>
          </a:custGeom>
          <a:ln w="20941">
            <a:solidFill>
              <a:srgbClr val="FFFFFF"/>
            </a:solidFill>
          </a:ln>
        </p:spPr>
        <p:txBody>
          <a:bodyPr lIns="0" tIns="0" rIns="0" bIns="0"/>
          <a:lstStyle/>
          <a:p>
            <a:pPr>
              <a:defRPr/>
            </a:pPr>
            <a:endParaRPr sz="1067"/>
          </a:p>
        </p:txBody>
      </p:sp>
      <p:sp>
        <p:nvSpPr>
          <p:cNvPr id="76" name="object 121"/>
          <p:cNvSpPr txBox="1"/>
          <p:nvPr/>
        </p:nvSpPr>
        <p:spPr>
          <a:xfrm>
            <a:off x="10721975" y="4685030"/>
            <a:ext cx="636588" cy="103188"/>
          </a:xfrm>
          <a:prstGeom prst="rect">
            <a:avLst/>
          </a:prstGeom>
        </p:spPr>
        <p:txBody>
          <a:bodyPr lIns="0" tIns="0" rIns="0" bIns="0">
            <a:spAutoFit/>
          </a:bodyPr>
          <a:lstStyle/>
          <a:p>
            <a:pPr marL="7701" algn="ctr">
              <a:defRPr/>
            </a:pPr>
            <a:r>
              <a:rPr sz="667" b="1" spc="9" dirty="0">
                <a:solidFill>
                  <a:srgbClr val="FFFFFF"/>
                </a:solidFill>
                <a:latin typeface="Arial"/>
                <a:cs typeface="Arial"/>
              </a:rPr>
              <a:t>A</a:t>
            </a:r>
            <a:r>
              <a:rPr sz="667" b="1" spc="12" dirty="0">
                <a:solidFill>
                  <a:srgbClr val="FFFFFF"/>
                </a:solidFill>
                <a:latin typeface="Arial"/>
                <a:cs typeface="Arial"/>
              </a:rPr>
              <a:t>dmini</a:t>
            </a:r>
            <a:r>
              <a:rPr sz="667" b="1" spc="9" dirty="0">
                <a:solidFill>
                  <a:srgbClr val="FFFFFF"/>
                </a:solidFill>
                <a:latin typeface="Arial"/>
                <a:cs typeface="Arial"/>
              </a:rPr>
              <a:t>s</a:t>
            </a:r>
            <a:r>
              <a:rPr sz="667" b="1" spc="7" dirty="0">
                <a:solidFill>
                  <a:srgbClr val="FFFFFF"/>
                </a:solidFill>
                <a:latin typeface="Arial"/>
                <a:cs typeface="Arial"/>
              </a:rPr>
              <a:t>tr</a:t>
            </a:r>
            <a:r>
              <a:rPr sz="667" b="1" spc="15" dirty="0">
                <a:solidFill>
                  <a:srgbClr val="FFFFFF"/>
                </a:solidFill>
                <a:latin typeface="Arial"/>
                <a:cs typeface="Arial"/>
              </a:rPr>
              <a:t>a</a:t>
            </a:r>
            <a:r>
              <a:rPr sz="667" b="1" spc="-12" dirty="0">
                <a:solidFill>
                  <a:srgbClr val="FFFFFF"/>
                </a:solidFill>
                <a:latin typeface="Arial"/>
                <a:cs typeface="Arial"/>
              </a:rPr>
              <a:t>t</a:t>
            </a:r>
            <a:r>
              <a:rPr sz="667" b="1" spc="9" dirty="0">
                <a:solidFill>
                  <a:srgbClr val="FFFFFF"/>
                </a:solidFill>
                <a:latin typeface="Arial"/>
                <a:cs typeface="Arial"/>
              </a:rPr>
              <a:t>ors</a:t>
            </a:r>
            <a:endParaRPr sz="667" dirty="0">
              <a:latin typeface="Arial"/>
              <a:cs typeface="Arial"/>
            </a:endParaRPr>
          </a:p>
        </p:txBody>
      </p:sp>
      <p:cxnSp>
        <p:nvCxnSpPr>
          <p:cNvPr id="77" name="Straight Connector 76"/>
          <p:cNvCxnSpPr/>
          <p:nvPr/>
        </p:nvCxnSpPr>
        <p:spPr>
          <a:xfrm flipH="1">
            <a:off x="6764338" y="3889693"/>
            <a:ext cx="1017587" cy="0"/>
          </a:xfrm>
          <a:prstGeom prst="line">
            <a:avLst/>
          </a:prstGeom>
          <a:ln w="31369" cmpd="sng">
            <a:solidFill>
              <a:srgbClr val="80297D"/>
            </a:solidFill>
            <a:headEnd type="triangle" w="sm" len="med"/>
          </a:ln>
          <a:effectLst/>
        </p:spPr>
        <p:style>
          <a:lnRef idx="2">
            <a:schemeClr val="accent1"/>
          </a:lnRef>
          <a:fillRef idx="0">
            <a:schemeClr val="accent1"/>
          </a:fillRef>
          <a:effectRef idx="1">
            <a:schemeClr val="accent1"/>
          </a:effectRef>
          <a:fontRef idx="minor">
            <a:schemeClr val="tx1"/>
          </a:fontRef>
        </p:style>
      </p:cxnSp>
      <p:sp>
        <p:nvSpPr>
          <p:cNvPr id="78" name="Rounded Rectangle 77"/>
          <p:cNvSpPr/>
          <p:nvPr/>
        </p:nvSpPr>
        <p:spPr>
          <a:xfrm>
            <a:off x="7918450" y="2824480"/>
            <a:ext cx="1974850" cy="2141538"/>
          </a:xfrm>
          <a:prstGeom prst="roundRect">
            <a:avLst>
              <a:gd name="adj" fmla="val 2337"/>
            </a:avLst>
          </a:prstGeom>
          <a:solidFill>
            <a:srgbClr val="CDE9EA"/>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79" name="Rounded Rectangle 78"/>
          <p:cNvSpPr/>
          <p:nvPr/>
        </p:nvSpPr>
        <p:spPr>
          <a:xfrm>
            <a:off x="7993063" y="4142105"/>
            <a:ext cx="1828800" cy="754063"/>
          </a:xfrm>
          <a:prstGeom prst="roundRect">
            <a:avLst>
              <a:gd name="adj" fmla="val 2125"/>
            </a:avLst>
          </a:prstGeom>
          <a:solidFill>
            <a:srgbClr val="18857F"/>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80" name="Rounded Rectangle 79"/>
          <p:cNvSpPr/>
          <p:nvPr/>
        </p:nvSpPr>
        <p:spPr>
          <a:xfrm>
            <a:off x="9205913" y="4392930"/>
            <a:ext cx="528637" cy="454025"/>
          </a:xfrm>
          <a:prstGeom prst="roundRect">
            <a:avLst>
              <a:gd name="adj" fmla="val 21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81" name="Rounded Rectangle 80"/>
          <p:cNvSpPr/>
          <p:nvPr/>
        </p:nvSpPr>
        <p:spPr>
          <a:xfrm>
            <a:off x="8648700" y="4392930"/>
            <a:ext cx="528638" cy="454025"/>
          </a:xfrm>
          <a:prstGeom prst="roundRect">
            <a:avLst>
              <a:gd name="adj" fmla="val 21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82" name="Rounded Rectangle 81"/>
          <p:cNvSpPr/>
          <p:nvPr/>
        </p:nvSpPr>
        <p:spPr>
          <a:xfrm>
            <a:off x="8091488" y="4392930"/>
            <a:ext cx="528637" cy="454025"/>
          </a:xfrm>
          <a:prstGeom prst="roundRect">
            <a:avLst>
              <a:gd name="adj" fmla="val 21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83" name="object 11"/>
          <p:cNvSpPr/>
          <p:nvPr/>
        </p:nvSpPr>
        <p:spPr>
          <a:xfrm>
            <a:off x="9629775" y="2922905"/>
            <a:ext cx="0" cy="0"/>
          </a:xfrm>
          <a:custGeom>
            <a:avLst/>
            <a:gdLst/>
            <a:ahLst/>
            <a:cxnLst/>
            <a:rect l="l" t="t" r="r" b="b"/>
            <a:pathLst>
              <a:path>
                <a:moveTo>
                  <a:pt x="0" y="0"/>
                </a:moveTo>
                <a:lnTo>
                  <a:pt x="0" y="0"/>
                </a:lnTo>
              </a:path>
            </a:pathLst>
          </a:custGeom>
          <a:ln w="31412">
            <a:solidFill>
              <a:srgbClr val="82CFCD"/>
            </a:solidFill>
          </a:ln>
        </p:spPr>
        <p:txBody>
          <a:bodyPr lIns="0" tIns="0" rIns="0" bIns="0"/>
          <a:lstStyle/>
          <a:p>
            <a:pPr>
              <a:defRPr/>
            </a:pPr>
            <a:endParaRPr sz="1067"/>
          </a:p>
        </p:txBody>
      </p:sp>
      <p:sp>
        <p:nvSpPr>
          <p:cNvPr id="84" name="object 58"/>
          <p:cNvSpPr txBox="1"/>
          <p:nvPr/>
        </p:nvSpPr>
        <p:spPr>
          <a:xfrm>
            <a:off x="8401050" y="2883218"/>
            <a:ext cx="1366838" cy="144462"/>
          </a:xfrm>
          <a:prstGeom prst="rect">
            <a:avLst/>
          </a:prstGeom>
        </p:spPr>
        <p:txBody>
          <a:bodyPr lIns="0" tIns="0" rIns="0" bIns="0">
            <a:spAutoFit/>
          </a:bodyPr>
          <a:lstStyle/>
          <a:p>
            <a:pPr marL="7701">
              <a:defRPr/>
            </a:pPr>
            <a:r>
              <a:rPr sz="933" b="1" spc="3" dirty="0">
                <a:solidFill>
                  <a:srgbClr val="007670"/>
                </a:solidFill>
                <a:latin typeface="Arial"/>
                <a:cs typeface="Arial"/>
              </a:rPr>
              <a:t>I</a:t>
            </a:r>
            <a:r>
              <a:rPr sz="933" b="1" spc="-93" dirty="0">
                <a:solidFill>
                  <a:srgbClr val="007670"/>
                </a:solidFill>
                <a:latin typeface="Arial"/>
                <a:cs typeface="Arial"/>
              </a:rPr>
              <a:t>T</a:t>
            </a:r>
            <a:r>
              <a:rPr sz="933" b="1" spc="9" dirty="0">
                <a:solidFill>
                  <a:srgbClr val="007670"/>
                </a:solidFill>
                <a:latin typeface="Arial"/>
                <a:cs typeface="Arial"/>
              </a:rPr>
              <a:t>aaS</a:t>
            </a:r>
            <a:r>
              <a:rPr sz="933" b="1" spc="3" dirty="0">
                <a:solidFill>
                  <a:srgbClr val="007670"/>
                </a:solidFill>
                <a:latin typeface="Arial"/>
                <a:cs typeface="Arial"/>
              </a:rPr>
              <a:t> </a:t>
            </a:r>
            <a:r>
              <a:rPr sz="933" b="1" spc="15" dirty="0">
                <a:solidFill>
                  <a:srgbClr val="007670"/>
                </a:solidFill>
                <a:latin typeface="Arial"/>
                <a:cs typeface="Arial"/>
              </a:rPr>
              <a:t>E</a:t>
            </a:r>
            <a:r>
              <a:rPr sz="933" b="1" spc="-9" dirty="0">
                <a:solidFill>
                  <a:srgbClr val="007670"/>
                </a:solidFill>
                <a:latin typeface="Arial"/>
                <a:cs typeface="Arial"/>
              </a:rPr>
              <a:t>n</a:t>
            </a:r>
            <a:r>
              <a:rPr sz="933" b="1" spc="7" dirty="0">
                <a:solidFill>
                  <a:srgbClr val="007670"/>
                </a:solidFill>
                <a:latin typeface="Arial"/>
                <a:cs typeface="Arial"/>
              </a:rPr>
              <a:t>vi</a:t>
            </a:r>
            <a:r>
              <a:rPr sz="933" b="1" spc="-3" dirty="0">
                <a:solidFill>
                  <a:srgbClr val="007670"/>
                </a:solidFill>
                <a:latin typeface="Arial"/>
                <a:cs typeface="Arial"/>
              </a:rPr>
              <a:t>r</a:t>
            </a:r>
            <a:r>
              <a:rPr sz="933" b="1" spc="9" dirty="0">
                <a:solidFill>
                  <a:srgbClr val="007670"/>
                </a:solidFill>
                <a:latin typeface="Arial"/>
                <a:cs typeface="Arial"/>
              </a:rPr>
              <a:t>on</a:t>
            </a:r>
            <a:r>
              <a:rPr sz="933" b="1" spc="12" dirty="0">
                <a:solidFill>
                  <a:srgbClr val="007670"/>
                </a:solidFill>
                <a:latin typeface="Arial"/>
                <a:cs typeface="Arial"/>
              </a:rPr>
              <a:t>m</a:t>
            </a:r>
            <a:r>
              <a:rPr sz="933" b="1" spc="9" dirty="0">
                <a:solidFill>
                  <a:srgbClr val="007670"/>
                </a:solidFill>
                <a:latin typeface="Arial"/>
                <a:cs typeface="Arial"/>
              </a:rPr>
              <a:t>e</a:t>
            </a:r>
            <a:r>
              <a:rPr sz="933" b="1" spc="-7" dirty="0">
                <a:solidFill>
                  <a:srgbClr val="007670"/>
                </a:solidFill>
                <a:latin typeface="Arial"/>
                <a:cs typeface="Arial"/>
              </a:rPr>
              <a:t>n</a:t>
            </a:r>
            <a:r>
              <a:rPr sz="933" b="1" spc="7" dirty="0">
                <a:solidFill>
                  <a:srgbClr val="007670"/>
                </a:solidFill>
                <a:latin typeface="Arial"/>
                <a:cs typeface="Arial"/>
              </a:rPr>
              <a:t>t</a:t>
            </a:r>
            <a:endParaRPr sz="933" dirty="0">
              <a:latin typeface="Arial"/>
              <a:cs typeface="Arial"/>
            </a:endParaRPr>
          </a:p>
        </p:txBody>
      </p:sp>
      <p:sp>
        <p:nvSpPr>
          <p:cNvPr id="12337" name="object 86"/>
          <p:cNvSpPr txBox="1">
            <a:spLocks noChangeArrowheads="1"/>
          </p:cNvSpPr>
          <p:nvPr/>
        </p:nvSpPr>
        <p:spPr bwMode="auto">
          <a:xfrm>
            <a:off x="8134350" y="4619943"/>
            <a:ext cx="454025"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6350" indent="15875">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sz="600" b="1">
                <a:solidFill>
                  <a:srgbClr val="007670"/>
                </a:solidFill>
                <a:latin typeface="Arial" panose="020B0604020202020204" pitchFamily="34" charset="0"/>
                <a:cs typeface="Arial" panose="020B0604020202020204" pitchFamily="34" charset="0"/>
              </a:rPr>
              <a:t>Traditional IT</a:t>
            </a:r>
            <a:endParaRPr lang="en-US" sz="600">
              <a:latin typeface="Arial" panose="020B0604020202020204" pitchFamily="34" charset="0"/>
              <a:cs typeface="Arial" panose="020B0604020202020204" pitchFamily="34" charset="0"/>
            </a:endParaRPr>
          </a:p>
        </p:txBody>
      </p:sp>
      <p:sp>
        <p:nvSpPr>
          <p:cNvPr id="12338" name="object 87"/>
          <p:cNvSpPr txBox="1">
            <a:spLocks noChangeArrowheads="1"/>
          </p:cNvSpPr>
          <p:nvPr/>
        </p:nvSpPr>
        <p:spPr bwMode="auto">
          <a:xfrm>
            <a:off x="8707438" y="4619943"/>
            <a:ext cx="425450"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5400" indent="-174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sz="600" b="1">
                <a:solidFill>
                  <a:srgbClr val="007670"/>
                </a:solidFill>
                <a:latin typeface="Arial" panose="020B0604020202020204" pitchFamily="34" charset="0"/>
                <a:cs typeface="Arial" panose="020B0604020202020204" pitchFamily="34" charset="0"/>
              </a:rPr>
              <a:t>Private Cloud</a:t>
            </a:r>
            <a:endParaRPr lang="en-US" sz="600">
              <a:latin typeface="Arial" panose="020B0604020202020204" pitchFamily="34" charset="0"/>
              <a:cs typeface="Arial" panose="020B0604020202020204" pitchFamily="34" charset="0"/>
            </a:endParaRPr>
          </a:p>
        </p:txBody>
      </p:sp>
      <p:sp>
        <p:nvSpPr>
          <p:cNvPr id="12339" name="object 88"/>
          <p:cNvSpPr txBox="1">
            <a:spLocks noChangeArrowheads="1"/>
          </p:cNvSpPr>
          <p:nvPr/>
        </p:nvSpPr>
        <p:spPr bwMode="auto">
          <a:xfrm>
            <a:off x="9286875" y="4619943"/>
            <a:ext cx="3889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11113" indent="-47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sz="600" b="1">
                <a:solidFill>
                  <a:srgbClr val="007670"/>
                </a:solidFill>
                <a:latin typeface="Arial" panose="020B0604020202020204" pitchFamily="34" charset="0"/>
                <a:cs typeface="Arial" panose="020B0604020202020204" pitchFamily="34" charset="0"/>
              </a:rPr>
              <a:t>Public Cloud</a:t>
            </a:r>
            <a:endParaRPr lang="en-US" sz="600">
              <a:latin typeface="Arial" panose="020B0604020202020204" pitchFamily="34" charset="0"/>
              <a:cs typeface="Arial" panose="020B0604020202020204" pitchFamily="34" charset="0"/>
            </a:endParaRPr>
          </a:p>
        </p:txBody>
      </p:sp>
      <p:sp>
        <p:nvSpPr>
          <p:cNvPr id="88" name="Rectangle 87"/>
          <p:cNvSpPr/>
          <p:nvPr/>
        </p:nvSpPr>
        <p:spPr>
          <a:xfrm>
            <a:off x="7993063" y="3499168"/>
            <a:ext cx="914400" cy="195262"/>
          </a:xfrm>
          <a:prstGeom prst="rect">
            <a:avLst/>
          </a:prstGeom>
          <a:solidFill>
            <a:srgbClr val="0181B8"/>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89" name="Rectangle 88"/>
          <p:cNvSpPr/>
          <p:nvPr/>
        </p:nvSpPr>
        <p:spPr>
          <a:xfrm>
            <a:off x="8909050" y="3499168"/>
            <a:ext cx="912813" cy="195262"/>
          </a:xfrm>
          <a:prstGeom prst="rect">
            <a:avLst/>
          </a:prstGeom>
          <a:solidFill>
            <a:srgbClr val="0181B8"/>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90" name="Round Same Side Corner Rectangle 89"/>
          <p:cNvSpPr/>
          <p:nvPr/>
        </p:nvSpPr>
        <p:spPr>
          <a:xfrm>
            <a:off x="7993063" y="3305493"/>
            <a:ext cx="1830387" cy="193675"/>
          </a:xfrm>
          <a:prstGeom prst="round2SameRect">
            <a:avLst>
              <a:gd name="adj1" fmla="val 6852"/>
              <a:gd name="adj2" fmla="val 0"/>
            </a:avLst>
          </a:prstGeom>
          <a:solidFill>
            <a:srgbClr val="82D0CD"/>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91" name="Rounded Rectangle 90"/>
          <p:cNvSpPr/>
          <p:nvPr/>
        </p:nvSpPr>
        <p:spPr>
          <a:xfrm>
            <a:off x="7993063" y="3054668"/>
            <a:ext cx="1828800" cy="193675"/>
          </a:xfrm>
          <a:prstGeom prst="roundRect">
            <a:avLst>
              <a:gd name="adj" fmla="val 4678"/>
            </a:avLst>
          </a:prstGeom>
          <a:solidFill>
            <a:srgbClr val="18857F"/>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92" name="object 93"/>
          <p:cNvSpPr txBox="1"/>
          <p:nvPr/>
        </p:nvSpPr>
        <p:spPr>
          <a:xfrm>
            <a:off x="8612188" y="3359468"/>
            <a:ext cx="636587" cy="101600"/>
          </a:xfrm>
          <a:prstGeom prst="rect">
            <a:avLst/>
          </a:prstGeom>
        </p:spPr>
        <p:txBody>
          <a:bodyPr lIns="0" tIns="0" rIns="0" bIns="0">
            <a:spAutoFit/>
          </a:bodyPr>
          <a:lstStyle/>
          <a:p>
            <a:pPr marL="7701" algn="ctr">
              <a:defRPr/>
            </a:pPr>
            <a:r>
              <a:rPr sz="667" b="1" spc="15" dirty="0">
                <a:solidFill>
                  <a:srgbClr val="FFFFFF"/>
                </a:solidFill>
                <a:latin typeface="Arial"/>
                <a:cs typeface="Arial"/>
              </a:rPr>
              <a:t>B</a:t>
            </a:r>
            <a:r>
              <a:rPr sz="667" b="1" dirty="0">
                <a:solidFill>
                  <a:srgbClr val="FFFFFF"/>
                </a:solidFill>
                <a:latin typeface="Arial"/>
                <a:cs typeface="Arial"/>
              </a:rPr>
              <a:t>r</a:t>
            </a:r>
            <a:r>
              <a:rPr sz="667" b="1" spc="12" dirty="0">
                <a:solidFill>
                  <a:srgbClr val="FFFFFF"/>
                </a:solidFill>
                <a:latin typeface="Arial"/>
                <a:cs typeface="Arial"/>
              </a:rPr>
              <a:t>o</a:t>
            </a:r>
            <a:r>
              <a:rPr sz="667" b="1" spc="-12" dirty="0">
                <a:solidFill>
                  <a:srgbClr val="FFFFFF"/>
                </a:solidFill>
                <a:latin typeface="Arial"/>
                <a:cs typeface="Arial"/>
              </a:rPr>
              <a:t>k</a:t>
            </a:r>
            <a:r>
              <a:rPr sz="667" b="1" spc="12" dirty="0">
                <a:solidFill>
                  <a:srgbClr val="FFFFFF"/>
                </a:solidFill>
                <a:latin typeface="Arial"/>
                <a:cs typeface="Arial"/>
              </a:rPr>
              <a:t>erage</a:t>
            </a:r>
            <a:endParaRPr sz="667" dirty="0">
              <a:latin typeface="Arial"/>
              <a:cs typeface="Arial"/>
            </a:endParaRPr>
          </a:p>
        </p:txBody>
      </p:sp>
      <p:cxnSp>
        <p:nvCxnSpPr>
          <p:cNvPr id="93" name="Straight Connector 92"/>
          <p:cNvCxnSpPr/>
          <p:nvPr/>
        </p:nvCxnSpPr>
        <p:spPr>
          <a:xfrm>
            <a:off x="8909050" y="3499168"/>
            <a:ext cx="0" cy="195262"/>
          </a:xfrm>
          <a:prstGeom prst="line">
            <a:avLst/>
          </a:prstGeom>
          <a:ln w="25400">
            <a:solidFill>
              <a:srgbClr val="82D0CD"/>
            </a:solidFill>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7993063" y="3694430"/>
            <a:ext cx="1830387" cy="193675"/>
          </a:xfrm>
          <a:prstGeom prst="rect">
            <a:avLst/>
          </a:prstGeom>
          <a:solidFill>
            <a:srgbClr val="13A8A1"/>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sp>
        <p:nvSpPr>
          <p:cNvPr id="95" name="Round Same Side Corner Rectangle 94"/>
          <p:cNvSpPr/>
          <p:nvPr/>
        </p:nvSpPr>
        <p:spPr>
          <a:xfrm rot="10800000">
            <a:off x="7993063" y="3888105"/>
            <a:ext cx="1830387" cy="193675"/>
          </a:xfrm>
          <a:prstGeom prst="round2SameRect">
            <a:avLst>
              <a:gd name="adj1" fmla="val 6852"/>
              <a:gd name="adj2" fmla="val 0"/>
            </a:avLst>
          </a:prstGeom>
          <a:solidFill>
            <a:srgbClr val="31928E"/>
          </a:solidFill>
          <a:ln>
            <a:noFill/>
          </a:ln>
        </p:spPr>
        <p:style>
          <a:lnRef idx="2">
            <a:schemeClr val="accent1">
              <a:shade val="50000"/>
            </a:schemeClr>
          </a:lnRef>
          <a:fillRef idx="1">
            <a:schemeClr val="accent1"/>
          </a:fillRef>
          <a:effectRef idx="0">
            <a:schemeClr val="accent1"/>
          </a:effectRef>
          <a:fontRef idx="minor">
            <a:schemeClr val="lt1"/>
          </a:fontRef>
        </p:style>
        <p:txBody>
          <a:bodyPr lIns="55417" tIns="27707" rIns="55417" bIns="27707" anchor="ctr"/>
          <a:lstStyle/>
          <a:p>
            <a:pPr algn="ctr">
              <a:defRPr/>
            </a:pPr>
            <a:endParaRPr lang="en-US" sz="1067" dirty="0"/>
          </a:p>
        </p:txBody>
      </p:sp>
      <p:pic>
        <p:nvPicPr>
          <p:cNvPr id="12348"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51825" y="4462780"/>
            <a:ext cx="209550" cy="11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49" name="Picture 9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23325" y="4464368"/>
            <a:ext cx="188913"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50" name="Picture 9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378950" y="4461193"/>
            <a:ext cx="204788"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object 60"/>
          <p:cNvSpPr txBox="1"/>
          <p:nvPr/>
        </p:nvSpPr>
        <p:spPr>
          <a:xfrm>
            <a:off x="8001000" y="4164330"/>
            <a:ext cx="1916113" cy="206375"/>
          </a:xfrm>
          <a:prstGeom prst="rect">
            <a:avLst/>
          </a:prstGeom>
        </p:spPr>
        <p:txBody>
          <a:bodyPr lIns="0" tIns="0" rIns="0" bIns="0">
            <a:spAutoFit/>
          </a:bodyPr>
          <a:lstStyle/>
          <a:p>
            <a:pPr marL="7701" algn="ctr">
              <a:defRPr/>
            </a:pPr>
            <a:r>
              <a:rPr sz="667" b="1" spc="15" dirty="0">
                <a:solidFill>
                  <a:srgbClr val="FFFFFF"/>
                </a:solidFill>
                <a:latin typeface="Arial"/>
                <a:cs typeface="Arial"/>
              </a:rPr>
              <a:t>S</a:t>
            </a:r>
            <a:r>
              <a:rPr sz="667" b="1" spc="9" dirty="0">
                <a:solidFill>
                  <a:srgbClr val="FFFFFF"/>
                </a:solidFill>
                <a:latin typeface="Arial"/>
                <a:cs typeface="Arial"/>
              </a:rPr>
              <a:t>o</a:t>
            </a:r>
            <a:r>
              <a:rPr sz="667" b="1" spc="36" dirty="0">
                <a:solidFill>
                  <a:srgbClr val="FFFFFF"/>
                </a:solidFill>
                <a:latin typeface="Arial"/>
                <a:cs typeface="Arial"/>
              </a:rPr>
              <a:t>f</a:t>
            </a:r>
            <a:r>
              <a:rPr sz="667" b="1" spc="15" dirty="0">
                <a:solidFill>
                  <a:srgbClr val="FFFFFF"/>
                </a:solidFill>
                <a:latin typeface="Arial"/>
                <a:cs typeface="Arial"/>
              </a:rPr>
              <a:t>t</a:t>
            </a:r>
            <a:r>
              <a:rPr sz="667" b="1" spc="7" dirty="0">
                <a:solidFill>
                  <a:srgbClr val="FFFFFF"/>
                </a:solidFill>
                <a:latin typeface="Arial"/>
                <a:cs typeface="Arial"/>
              </a:rPr>
              <a:t>w</a:t>
            </a:r>
            <a:r>
              <a:rPr sz="667" b="1" spc="15" dirty="0">
                <a:solidFill>
                  <a:srgbClr val="FFFFFF"/>
                </a:solidFill>
                <a:latin typeface="Arial"/>
                <a:cs typeface="Arial"/>
              </a:rPr>
              <a:t>a</a:t>
            </a:r>
            <a:r>
              <a:rPr sz="667" b="1" dirty="0">
                <a:solidFill>
                  <a:srgbClr val="FFFFFF"/>
                </a:solidFill>
                <a:latin typeface="Arial"/>
                <a:cs typeface="Arial"/>
              </a:rPr>
              <a:t>r</a:t>
            </a:r>
            <a:r>
              <a:rPr sz="667" b="1" spc="12" dirty="0">
                <a:solidFill>
                  <a:srgbClr val="FFFFFF"/>
                </a:solidFill>
                <a:latin typeface="Arial"/>
                <a:cs typeface="Arial"/>
              </a:rPr>
              <a:t>e-D</a:t>
            </a:r>
            <a:r>
              <a:rPr sz="667" b="1" spc="9" dirty="0">
                <a:solidFill>
                  <a:srgbClr val="FFFFFF"/>
                </a:solidFill>
                <a:latin typeface="Arial"/>
                <a:cs typeface="Arial"/>
              </a:rPr>
              <a:t>efi</a:t>
            </a:r>
            <a:r>
              <a:rPr sz="667" b="1" spc="19" dirty="0">
                <a:solidFill>
                  <a:srgbClr val="FFFFFF"/>
                </a:solidFill>
                <a:latin typeface="Arial"/>
                <a:cs typeface="Arial"/>
              </a:rPr>
              <a:t>n</a:t>
            </a:r>
            <a:r>
              <a:rPr sz="667" b="1" spc="12" dirty="0">
                <a:solidFill>
                  <a:srgbClr val="FFFFFF"/>
                </a:solidFill>
                <a:latin typeface="Arial"/>
                <a:cs typeface="Arial"/>
              </a:rPr>
              <a:t>ed</a:t>
            </a:r>
            <a:r>
              <a:rPr sz="667" b="1" spc="3" dirty="0">
                <a:solidFill>
                  <a:srgbClr val="FFFFFF"/>
                </a:solidFill>
                <a:latin typeface="Arial"/>
                <a:cs typeface="Arial"/>
              </a:rPr>
              <a:t> </a:t>
            </a:r>
            <a:r>
              <a:rPr sz="667" b="1" spc="12" dirty="0">
                <a:solidFill>
                  <a:srgbClr val="FFFFFF"/>
                </a:solidFill>
                <a:latin typeface="Arial"/>
                <a:cs typeface="Arial"/>
              </a:rPr>
              <a:t>Hyb</a:t>
            </a:r>
            <a:r>
              <a:rPr sz="667" b="1" spc="21" dirty="0">
                <a:solidFill>
                  <a:srgbClr val="FFFFFF"/>
                </a:solidFill>
                <a:latin typeface="Arial"/>
                <a:cs typeface="Arial"/>
              </a:rPr>
              <a:t>r</a:t>
            </a:r>
            <a:r>
              <a:rPr sz="667" b="1" spc="9" dirty="0">
                <a:solidFill>
                  <a:srgbClr val="FFFFFF"/>
                </a:solidFill>
                <a:latin typeface="Arial"/>
                <a:cs typeface="Arial"/>
              </a:rPr>
              <a:t>id</a:t>
            </a:r>
            <a:r>
              <a:rPr sz="667" b="1" spc="3" dirty="0">
                <a:solidFill>
                  <a:srgbClr val="FFFFFF"/>
                </a:solidFill>
                <a:latin typeface="Arial"/>
                <a:cs typeface="Arial"/>
              </a:rPr>
              <a:t> </a:t>
            </a:r>
            <a:br>
              <a:rPr lang="en-US" sz="667" b="1" spc="3" dirty="0">
                <a:solidFill>
                  <a:srgbClr val="FFFFFF"/>
                </a:solidFill>
                <a:latin typeface="Arial"/>
                <a:cs typeface="Arial"/>
              </a:rPr>
            </a:br>
            <a:r>
              <a:rPr sz="667" b="1" spc="12" dirty="0">
                <a:solidFill>
                  <a:srgbClr val="FFFFFF"/>
                </a:solidFill>
                <a:latin typeface="Arial"/>
                <a:cs typeface="Arial"/>
              </a:rPr>
              <a:t>Cloud</a:t>
            </a:r>
            <a:r>
              <a:rPr sz="667" b="1" spc="3" dirty="0">
                <a:solidFill>
                  <a:srgbClr val="FFFFFF"/>
                </a:solidFill>
                <a:latin typeface="Arial"/>
                <a:cs typeface="Arial"/>
              </a:rPr>
              <a:t> </a:t>
            </a:r>
            <a:r>
              <a:rPr sz="667" b="1" spc="9" dirty="0">
                <a:solidFill>
                  <a:srgbClr val="FFFFFF"/>
                </a:solidFill>
                <a:latin typeface="Arial"/>
                <a:cs typeface="Arial"/>
              </a:rPr>
              <a:t>In</a:t>
            </a:r>
            <a:r>
              <a:rPr sz="667" b="1" spc="12" dirty="0">
                <a:solidFill>
                  <a:srgbClr val="FFFFFF"/>
                </a:solidFill>
                <a:latin typeface="Arial"/>
                <a:cs typeface="Arial"/>
              </a:rPr>
              <a:t>f</a:t>
            </a:r>
            <a:r>
              <a:rPr sz="667" b="1" spc="9" dirty="0">
                <a:solidFill>
                  <a:srgbClr val="FFFFFF"/>
                </a:solidFill>
                <a:latin typeface="Arial"/>
                <a:cs typeface="Arial"/>
              </a:rPr>
              <a:t>ras</a:t>
            </a:r>
            <a:r>
              <a:rPr sz="667" b="1" spc="7" dirty="0">
                <a:solidFill>
                  <a:srgbClr val="FFFFFF"/>
                </a:solidFill>
                <a:latin typeface="Arial"/>
                <a:cs typeface="Arial"/>
              </a:rPr>
              <a:t>t</a:t>
            </a:r>
            <a:r>
              <a:rPr sz="667" b="1" spc="15" dirty="0">
                <a:solidFill>
                  <a:srgbClr val="FFFFFF"/>
                </a:solidFill>
                <a:latin typeface="Arial"/>
                <a:cs typeface="Arial"/>
              </a:rPr>
              <a:t>r</a:t>
            </a:r>
            <a:r>
              <a:rPr sz="667" b="1" spc="12" dirty="0">
                <a:solidFill>
                  <a:srgbClr val="FFFFFF"/>
                </a:solidFill>
                <a:latin typeface="Arial"/>
                <a:cs typeface="Arial"/>
              </a:rPr>
              <a:t>u</a:t>
            </a:r>
            <a:r>
              <a:rPr sz="667" b="1" spc="15" dirty="0">
                <a:solidFill>
                  <a:srgbClr val="FFFFFF"/>
                </a:solidFill>
                <a:latin typeface="Arial"/>
                <a:cs typeface="Arial"/>
              </a:rPr>
              <a:t>c</a:t>
            </a:r>
            <a:r>
              <a:rPr sz="667" b="1" spc="9" dirty="0">
                <a:solidFill>
                  <a:srgbClr val="FFFFFF"/>
                </a:solidFill>
                <a:latin typeface="Arial"/>
                <a:cs typeface="Arial"/>
              </a:rPr>
              <a:t>tu</a:t>
            </a:r>
            <a:r>
              <a:rPr sz="667" b="1" dirty="0">
                <a:solidFill>
                  <a:srgbClr val="FFFFFF"/>
                </a:solidFill>
                <a:latin typeface="Arial"/>
                <a:cs typeface="Arial"/>
              </a:rPr>
              <a:t>r</a:t>
            </a:r>
            <a:r>
              <a:rPr sz="667" b="1" spc="12" dirty="0">
                <a:solidFill>
                  <a:srgbClr val="FFFFFF"/>
                </a:solidFill>
                <a:latin typeface="Arial"/>
                <a:cs typeface="Arial"/>
              </a:rPr>
              <a:t>e</a:t>
            </a:r>
            <a:endParaRPr sz="667" dirty="0">
              <a:latin typeface="Arial"/>
              <a:cs typeface="Arial"/>
            </a:endParaRPr>
          </a:p>
        </p:txBody>
      </p:sp>
      <p:sp>
        <p:nvSpPr>
          <p:cNvPr id="100" name="object 65"/>
          <p:cNvSpPr txBox="1"/>
          <p:nvPr/>
        </p:nvSpPr>
        <p:spPr>
          <a:xfrm>
            <a:off x="8645525" y="3097530"/>
            <a:ext cx="584200" cy="101600"/>
          </a:xfrm>
          <a:prstGeom prst="rect">
            <a:avLst/>
          </a:prstGeom>
        </p:spPr>
        <p:txBody>
          <a:bodyPr lIns="0" tIns="0" rIns="0" bIns="0" anchor="b">
            <a:spAutoFit/>
          </a:bodyPr>
          <a:lstStyle/>
          <a:p>
            <a:pPr marL="7701" algn="ctr">
              <a:defRPr/>
            </a:pPr>
            <a:r>
              <a:rPr sz="667" b="1" spc="-3" dirty="0">
                <a:solidFill>
                  <a:srgbClr val="FFFFFF"/>
                </a:solidFill>
                <a:latin typeface="Arial"/>
                <a:cs typeface="Arial"/>
              </a:rPr>
              <a:t>W</a:t>
            </a:r>
            <a:r>
              <a:rPr sz="667" b="1" spc="12" dirty="0">
                <a:solidFill>
                  <a:srgbClr val="FFFFFF"/>
                </a:solidFill>
                <a:latin typeface="Arial"/>
                <a:cs typeface="Arial"/>
              </a:rPr>
              <a:t>o</a:t>
            </a:r>
            <a:r>
              <a:rPr sz="667" b="1" spc="15" dirty="0">
                <a:solidFill>
                  <a:srgbClr val="FFFFFF"/>
                </a:solidFill>
                <a:latin typeface="Arial"/>
                <a:cs typeface="Arial"/>
              </a:rPr>
              <a:t>rk</a:t>
            </a:r>
            <a:r>
              <a:rPr sz="667" b="1" spc="9" dirty="0">
                <a:solidFill>
                  <a:srgbClr val="FFFFFF"/>
                </a:solidFill>
                <a:latin typeface="Arial"/>
                <a:cs typeface="Arial"/>
              </a:rPr>
              <a:t>loads</a:t>
            </a:r>
            <a:endParaRPr sz="667" dirty="0">
              <a:latin typeface="Arial"/>
              <a:cs typeface="Arial"/>
            </a:endParaRPr>
          </a:p>
        </p:txBody>
      </p:sp>
      <p:sp>
        <p:nvSpPr>
          <p:cNvPr id="101" name="object 90"/>
          <p:cNvSpPr txBox="1"/>
          <p:nvPr/>
        </p:nvSpPr>
        <p:spPr>
          <a:xfrm>
            <a:off x="8618538" y="3929380"/>
            <a:ext cx="569912" cy="103188"/>
          </a:xfrm>
          <a:prstGeom prst="rect">
            <a:avLst/>
          </a:prstGeom>
        </p:spPr>
        <p:txBody>
          <a:bodyPr lIns="0" tIns="0" rIns="0" bIns="0">
            <a:spAutoFit/>
          </a:bodyPr>
          <a:lstStyle/>
          <a:p>
            <a:pPr marL="7701" algn="ctr">
              <a:defRPr/>
            </a:pPr>
            <a:r>
              <a:rPr lang="en-US" sz="667" b="1" spc="12" dirty="0">
                <a:solidFill>
                  <a:srgbClr val="FFFFFF"/>
                </a:solidFill>
                <a:latin typeface="Arial"/>
                <a:cs typeface="Arial"/>
              </a:rPr>
              <a:t>Operations</a:t>
            </a:r>
            <a:endParaRPr sz="667" dirty="0">
              <a:latin typeface="Arial"/>
              <a:cs typeface="Arial"/>
            </a:endParaRPr>
          </a:p>
        </p:txBody>
      </p:sp>
      <p:sp>
        <p:nvSpPr>
          <p:cNvPr id="102" name="object 90"/>
          <p:cNvSpPr txBox="1"/>
          <p:nvPr/>
        </p:nvSpPr>
        <p:spPr>
          <a:xfrm>
            <a:off x="8574088" y="3735705"/>
            <a:ext cx="666750" cy="103188"/>
          </a:xfrm>
          <a:prstGeom prst="rect">
            <a:avLst/>
          </a:prstGeom>
        </p:spPr>
        <p:txBody>
          <a:bodyPr lIns="0" tIns="0" rIns="0" bIns="0">
            <a:spAutoFit/>
          </a:bodyPr>
          <a:lstStyle/>
          <a:p>
            <a:pPr marL="7701" algn="ctr">
              <a:defRPr/>
            </a:pPr>
            <a:r>
              <a:rPr lang="en-US" sz="667" b="1" spc="12" dirty="0">
                <a:solidFill>
                  <a:srgbClr val="FFFFFF"/>
                </a:solidFill>
                <a:latin typeface="Arial"/>
                <a:cs typeface="Arial"/>
              </a:rPr>
              <a:t>Orchestration</a:t>
            </a:r>
            <a:endParaRPr sz="667" dirty="0">
              <a:latin typeface="Arial"/>
              <a:cs typeface="Arial"/>
            </a:endParaRPr>
          </a:p>
        </p:txBody>
      </p:sp>
      <p:sp>
        <p:nvSpPr>
          <p:cNvPr id="103" name="object 90"/>
          <p:cNvSpPr txBox="1"/>
          <p:nvPr/>
        </p:nvSpPr>
        <p:spPr>
          <a:xfrm>
            <a:off x="8183563" y="3540443"/>
            <a:ext cx="531812" cy="92075"/>
          </a:xfrm>
          <a:prstGeom prst="rect">
            <a:avLst/>
          </a:prstGeom>
        </p:spPr>
        <p:txBody>
          <a:bodyPr lIns="0" tIns="0" rIns="0" bIns="0">
            <a:spAutoFit/>
          </a:bodyPr>
          <a:lstStyle/>
          <a:p>
            <a:pPr marL="7701" algn="ctr">
              <a:defRPr/>
            </a:pPr>
            <a:r>
              <a:rPr lang="en-US" sz="600" b="1" spc="12" dirty="0">
                <a:solidFill>
                  <a:srgbClr val="FFFFFF"/>
                </a:solidFill>
                <a:latin typeface="Arial"/>
                <a:cs typeface="Arial"/>
              </a:rPr>
              <a:t>IBM Services</a:t>
            </a:r>
            <a:endParaRPr sz="600" dirty="0">
              <a:latin typeface="Arial"/>
              <a:cs typeface="Arial"/>
            </a:endParaRPr>
          </a:p>
        </p:txBody>
      </p:sp>
      <p:sp>
        <p:nvSpPr>
          <p:cNvPr id="104" name="object 90"/>
          <p:cNvSpPr txBox="1"/>
          <p:nvPr/>
        </p:nvSpPr>
        <p:spPr>
          <a:xfrm>
            <a:off x="8932863" y="3538855"/>
            <a:ext cx="876300" cy="101600"/>
          </a:xfrm>
          <a:prstGeom prst="rect">
            <a:avLst/>
          </a:prstGeom>
        </p:spPr>
        <p:txBody>
          <a:bodyPr lIns="0" tIns="0" rIns="0" bIns="0">
            <a:spAutoFit/>
          </a:bodyPr>
          <a:lstStyle/>
          <a:p>
            <a:pPr marL="7701" algn="ctr">
              <a:defRPr/>
            </a:pPr>
            <a:r>
              <a:rPr lang="en-US" sz="667" b="1" dirty="0">
                <a:solidFill>
                  <a:srgbClr val="FFFFFF"/>
                </a:solidFill>
                <a:latin typeface="Arial"/>
                <a:cs typeface="Arial"/>
              </a:rPr>
              <a:t>3</a:t>
            </a:r>
            <a:r>
              <a:rPr lang="en-US" sz="667" b="1" baseline="30000" dirty="0">
                <a:solidFill>
                  <a:srgbClr val="FFFFFF"/>
                </a:solidFill>
                <a:latin typeface="Arial"/>
                <a:cs typeface="Arial"/>
              </a:rPr>
              <a:t>rd</a:t>
            </a:r>
            <a:r>
              <a:rPr lang="en-US" sz="667" b="1" dirty="0">
                <a:solidFill>
                  <a:srgbClr val="FFFFFF"/>
                </a:solidFill>
                <a:latin typeface="Arial"/>
                <a:cs typeface="Arial"/>
              </a:rPr>
              <a:t> Party Services</a:t>
            </a:r>
            <a:endParaRPr sz="667" b="1" dirty="0">
              <a:latin typeface="Arial"/>
              <a:cs typeface="Arial"/>
            </a:endParaRPr>
          </a:p>
        </p:txBody>
      </p:sp>
      <p:sp>
        <p:nvSpPr>
          <p:cNvPr id="12357" name="object 21"/>
          <p:cNvSpPr txBox="1">
            <a:spLocks/>
          </p:cNvSpPr>
          <p:nvPr/>
        </p:nvSpPr>
        <p:spPr bwMode="auto">
          <a:xfrm>
            <a:off x="1241483" y="1084580"/>
            <a:ext cx="9845406"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5875" defTabSz="1217613">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1217613">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1217613">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121761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1217613">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1217613"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sz="1800" i="1" dirty="0">
                <a:latin typeface="Arial" panose="020B0604020202020204" pitchFamily="34" charset="0"/>
                <a:cs typeface="Arial" panose="020B0604020202020204" pitchFamily="34" charset="0"/>
              </a:rPr>
              <a:t>Evolution of Automation initiatives and </a:t>
            </a:r>
            <a:r>
              <a:rPr lang="en-US" sz="1800" i="1" dirty="0" err="1">
                <a:latin typeface="Arial" panose="020B0604020202020204" pitchFamily="34" charset="0"/>
                <a:cs typeface="Arial" panose="020B0604020202020204" pitchFamily="34" charset="0"/>
              </a:rPr>
              <a:t>ITaaS</a:t>
            </a:r>
            <a:r>
              <a:rPr lang="en-US" sz="1800" i="1" dirty="0">
                <a:latin typeface="Arial" panose="020B0604020202020204" pitchFamily="34" charset="0"/>
                <a:cs typeface="Arial" panose="020B0604020202020204" pitchFamily="34" charset="0"/>
              </a:rPr>
              <a:t> to a next generation platform which continuously preempts problems and optimizes every aspect of the client’s environment</a:t>
            </a:r>
          </a:p>
        </p:txBody>
      </p:sp>
      <p:sp>
        <p:nvSpPr>
          <p:cNvPr id="12358" name="Title 4"/>
          <p:cNvSpPr>
            <a:spLocks noGrp="1"/>
          </p:cNvSpPr>
          <p:nvPr>
            <p:ph type="title"/>
          </p:nvPr>
        </p:nvSpPr>
        <p:spPr/>
        <p:txBody>
          <a:bodyPr/>
          <a:lstStyle/>
          <a:p>
            <a:pPr eaLnBrk="1" hangingPunct="1"/>
            <a:r>
              <a:rPr lang="en-US" dirty="0"/>
              <a:t>IBM Services Platform with Watson</a:t>
            </a:r>
          </a:p>
        </p:txBody>
      </p:sp>
      <p:sp>
        <p:nvSpPr>
          <p:cNvPr id="2" name="Trapezoid 1"/>
          <p:cNvSpPr/>
          <p:nvPr/>
        </p:nvSpPr>
        <p:spPr>
          <a:xfrm>
            <a:off x="307975" y="4821555"/>
            <a:ext cx="8916988" cy="1495425"/>
          </a:xfrm>
          <a:prstGeom prst="trapezoid">
            <a:avLst>
              <a:gd name="adj" fmla="val 185911"/>
            </a:avLst>
          </a:prstGeom>
          <a:gradFill flip="none" rotWithShape="1">
            <a:gsLst>
              <a:gs pos="0">
                <a:srgbClr val="4E2466">
                  <a:tint val="66000"/>
                  <a:satMod val="160000"/>
                </a:srgbClr>
              </a:gs>
              <a:gs pos="50000">
                <a:srgbClr val="4E2466">
                  <a:tint val="44500"/>
                  <a:satMod val="160000"/>
                </a:srgbClr>
              </a:gs>
              <a:gs pos="100000">
                <a:srgbClr val="4E2466">
                  <a:tint val="23500"/>
                  <a:satMod val="160000"/>
                </a:srgb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2361" name="Group 105"/>
          <p:cNvGrpSpPr>
            <a:grpSpLocks/>
          </p:cNvGrpSpPr>
          <p:nvPr/>
        </p:nvGrpSpPr>
        <p:grpSpPr bwMode="auto">
          <a:xfrm>
            <a:off x="1247775" y="5616893"/>
            <a:ext cx="1069975" cy="508000"/>
            <a:chOff x="2438440" y="5208156"/>
            <a:chExt cx="1070340" cy="506818"/>
          </a:xfrm>
        </p:grpSpPr>
        <p:sp>
          <p:nvSpPr>
            <p:cNvPr id="12392" name="Rectangle 106"/>
            <p:cNvSpPr>
              <a:spLocks noChangeArrowheads="1"/>
            </p:cNvSpPr>
            <p:nvPr/>
          </p:nvSpPr>
          <p:spPr bwMode="auto">
            <a:xfrm>
              <a:off x="2704251" y="5208156"/>
              <a:ext cx="804529" cy="506818"/>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spcBef>
                  <a:spcPct val="0"/>
                </a:spcBef>
                <a:buFontTx/>
                <a:buNone/>
              </a:pPr>
              <a:r>
                <a:rPr lang="en-GB" sz="800">
                  <a:latin typeface="Arial" panose="020B0604020202020204" pitchFamily="34" charset="0"/>
                </a:rPr>
                <a:t>Automated Server Build</a:t>
              </a:r>
            </a:p>
          </p:txBody>
        </p:sp>
        <p:grpSp>
          <p:nvGrpSpPr>
            <p:cNvPr id="12393" name="Group 107"/>
            <p:cNvGrpSpPr>
              <a:grpSpLocks/>
            </p:cNvGrpSpPr>
            <p:nvPr/>
          </p:nvGrpSpPr>
          <p:grpSpPr bwMode="auto">
            <a:xfrm>
              <a:off x="2438440" y="5314478"/>
              <a:ext cx="342664" cy="309191"/>
              <a:chOff x="510363" y="1424763"/>
              <a:chExt cx="407575" cy="343788"/>
            </a:xfrm>
          </p:grpSpPr>
          <p:sp>
            <p:nvSpPr>
              <p:cNvPr id="12394" name="Rectangle 108"/>
              <p:cNvSpPr>
                <a:spLocks noChangeArrowheads="1"/>
              </p:cNvSpPr>
              <p:nvPr/>
            </p:nvSpPr>
            <p:spPr bwMode="auto">
              <a:xfrm>
                <a:off x="510363" y="1424763"/>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b="1">
                  <a:solidFill>
                    <a:schemeClr val="hlink"/>
                  </a:solidFill>
                  <a:latin typeface="Arial" panose="020B0604020202020204" pitchFamily="34" charset="0"/>
                </a:endParaRPr>
              </a:p>
            </p:txBody>
          </p:sp>
          <p:sp>
            <p:nvSpPr>
              <p:cNvPr id="12395" name="Rectangle 109"/>
              <p:cNvSpPr>
                <a:spLocks noChangeArrowheads="1"/>
              </p:cNvSpPr>
              <p:nvPr/>
            </p:nvSpPr>
            <p:spPr bwMode="auto">
              <a:xfrm>
                <a:off x="513901" y="1640961"/>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b="1">
                  <a:solidFill>
                    <a:schemeClr val="hlink"/>
                  </a:solidFill>
                  <a:latin typeface="Arial" panose="020B0604020202020204" pitchFamily="34" charset="0"/>
                </a:endParaRPr>
              </a:p>
            </p:txBody>
          </p:sp>
        </p:grpSp>
      </p:grpSp>
      <p:grpSp>
        <p:nvGrpSpPr>
          <p:cNvPr id="12362" name="Group 110"/>
          <p:cNvGrpSpPr>
            <a:grpSpLocks/>
          </p:cNvGrpSpPr>
          <p:nvPr/>
        </p:nvGrpSpPr>
        <p:grpSpPr bwMode="auto">
          <a:xfrm>
            <a:off x="3621088" y="5616893"/>
            <a:ext cx="1069975" cy="508000"/>
            <a:chOff x="6187439" y="5208156"/>
            <a:chExt cx="1070340" cy="506818"/>
          </a:xfrm>
        </p:grpSpPr>
        <p:sp>
          <p:nvSpPr>
            <p:cNvPr id="12388" name="Rectangle 111"/>
            <p:cNvSpPr>
              <a:spLocks noChangeArrowheads="1"/>
            </p:cNvSpPr>
            <p:nvPr/>
          </p:nvSpPr>
          <p:spPr bwMode="auto">
            <a:xfrm>
              <a:off x="6453250" y="5208156"/>
              <a:ext cx="804529" cy="506818"/>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spcBef>
                  <a:spcPct val="0"/>
                </a:spcBef>
                <a:buFontTx/>
                <a:buNone/>
              </a:pPr>
              <a:r>
                <a:rPr lang="en-GB" sz="800">
                  <a:latin typeface="Arial" panose="020B0604020202020204" pitchFamily="34" charset="0"/>
                </a:rPr>
                <a:t>Self Service Delivery</a:t>
              </a:r>
            </a:p>
          </p:txBody>
        </p:sp>
        <p:grpSp>
          <p:nvGrpSpPr>
            <p:cNvPr id="12389" name="Group 112"/>
            <p:cNvGrpSpPr>
              <a:grpSpLocks/>
            </p:cNvGrpSpPr>
            <p:nvPr/>
          </p:nvGrpSpPr>
          <p:grpSpPr bwMode="auto">
            <a:xfrm>
              <a:off x="6187439" y="5314478"/>
              <a:ext cx="342664" cy="309191"/>
              <a:chOff x="510363" y="1424763"/>
              <a:chExt cx="407575" cy="343788"/>
            </a:xfrm>
          </p:grpSpPr>
          <p:sp>
            <p:nvSpPr>
              <p:cNvPr id="12390" name="Rectangle 113"/>
              <p:cNvSpPr>
                <a:spLocks noChangeArrowheads="1"/>
              </p:cNvSpPr>
              <p:nvPr/>
            </p:nvSpPr>
            <p:spPr bwMode="auto">
              <a:xfrm>
                <a:off x="510363" y="1424763"/>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a:solidFill>
                    <a:schemeClr val="hlink"/>
                  </a:solidFill>
                  <a:latin typeface="Arial" panose="020B0604020202020204" pitchFamily="34" charset="0"/>
                </a:endParaRPr>
              </a:p>
            </p:txBody>
          </p:sp>
          <p:sp>
            <p:nvSpPr>
              <p:cNvPr id="12391" name="Rectangle 114"/>
              <p:cNvSpPr>
                <a:spLocks noChangeArrowheads="1"/>
              </p:cNvSpPr>
              <p:nvPr/>
            </p:nvSpPr>
            <p:spPr bwMode="auto">
              <a:xfrm>
                <a:off x="513901" y="1640961"/>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a:solidFill>
                    <a:schemeClr val="hlink"/>
                  </a:solidFill>
                  <a:latin typeface="Arial" panose="020B0604020202020204" pitchFamily="34" charset="0"/>
                </a:endParaRPr>
              </a:p>
            </p:txBody>
          </p:sp>
        </p:grpSp>
      </p:grpSp>
      <p:grpSp>
        <p:nvGrpSpPr>
          <p:cNvPr id="12363" name="Group 115"/>
          <p:cNvGrpSpPr>
            <a:grpSpLocks/>
          </p:cNvGrpSpPr>
          <p:nvPr/>
        </p:nvGrpSpPr>
        <p:grpSpPr bwMode="auto">
          <a:xfrm>
            <a:off x="2433638" y="5616893"/>
            <a:ext cx="1071562" cy="508000"/>
            <a:chOff x="4202709" y="5208156"/>
            <a:chExt cx="1070340" cy="506818"/>
          </a:xfrm>
        </p:grpSpPr>
        <p:sp>
          <p:nvSpPr>
            <p:cNvPr id="12384" name="Rectangle 116"/>
            <p:cNvSpPr>
              <a:spLocks noChangeArrowheads="1"/>
            </p:cNvSpPr>
            <p:nvPr/>
          </p:nvSpPr>
          <p:spPr bwMode="auto">
            <a:xfrm>
              <a:off x="4468520" y="5208156"/>
              <a:ext cx="804529" cy="506818"/>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spcBef>
                  <a:spcPct val="0"/>
                </a:spcBef>
                <a:buFontTx/>
                <a:buNone/>
              </a:pPr>
              <a:r>
                <a:rPr lang="en-GB" sz="800">
                  <a:latin typeface="Arial" panose="020B0604020202020204" pitchFamily="34" charset="0"/>
                </a:rPr>
                <a:t>Continuous Compliance</a:t>
              </a:r>
            </a:p>
          </p:txBody>
        </p:sp>
        <p:grpSp>
          <p:nvGrpSpPr>
            <p:cNvPr id="12385" name="Group 118"/>
            <p:cNvGrpSpPr>
              <a:grpSpLocks/>
            </p:cNvGrpSpPr>
            <p:nvPr/>
          </p:nvGrpSpPr>
          <p:grpSpPr bwMode="auto">
            <a:xfrm>
              <a:off x="4202709" y="5314478"/>
              <a:ext cx="342664" cy="309191"/>
              <a:chOff x="510363" y="1424763"/>
              <a:chExt cx="407575" cy="343788"/>
            </a:xfrm>
          </p:grpSpPr>
          <p:sp>
            <p:nvSpPr>
              <p:cNvPr id="12386" name="Rectangle 119"/>
              <p:cNvSpPr>
                <a:spLocks noChangeArrowheads="1"/>
              </p:cNvSpPr>
              <p:nvPr/>
            </p:nvSpPr>
            <p:spPr bwMode="auto">
              <a:xfrm>
                <a:off x="510363" y="1424763"/>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a:solidFill>
                    <a:schemeClr val="hlink"/>
                  </a:solidFill>
                  <a:latin typeface="Arial" panose="020B0604020202020204" pitchFamily="34" charset="0"/>
                </a:endParaRPr>
              </a:p>
            </p:txBody>
          </p:sp>
          <p:sp>
            <p:nvSpPr>
              <p:cNvPr id="12387" name="Rectangle 120"/>
              <p:cNvSpPr>
                <a:spLocks noChangeArrowheads="1"/>
              </p:cNvSpPr>
              <p:nvPr/>
            </p:nvSpPr>
            <p:spPr bwMode="auto">
              <a:xfrm>
                <a:off x="513901" y="1640961"/>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a:solidFill>
                    <a:schemeClr val="hlink"/>
                  </a:solidFill>
                  <a:latin typeface="Arial" panose="020B0604020202020204" pitchFamily="34" charset="0"/>
                </a:endParaRPr>
              </a:p>
            </p:txBody>
          </p:sp>
        </p:grpSp>
      </p:grpSp>
      <p:grpSp>
        <p:nvGrpSpPr>
          <p:cNvPr id="12364" name="Group 122"/>
          <p:cNvGrpSpPr>
            <a:grpSpLocks/>
          </p:cNvGrpSpPr>
          <p:nvPr/>
        </p:nvGrpSpPr>
        <p:grpSpPr bwMode="auto">
          <a:xfrm>
            <a:off x="5994400" y="5616893"/>
            <a:ext cx="1069975" cy="508000"/>
            <a:chOff x="9844999" y="4609899"/>
            <a:chExt cx="1070340" cy="506818"/>
          </a:xfrm>
        </p:grpSpPr>
        <p:sp>
          <p:nvSpPr>
            <p:cNvPr id="12380" name="Rectangle 123"/>
            <p:cNvSpPr>
              <a:spLocks noChangeArrowheads="1"/>
            </p:cNvSpPr>
            <p:nvPr/>
          </p:nvSpPr>
          <p:spPr bwMode="auto">
            <a:xfrm>
              <a:off x="10110810" y="4609899"/>
              <a:ext cx="804529" cy="506818"/>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spcBef>
                  <a:spcPct val="0"/>
                </a:spcBef>
                <a:buFontTx/>
                <a:buNone/>
              </a:pPr>
              <a:r>
                <a:rPr lang="en-GB" sz="800">
                  <a:latin typeface="Arial" panose="020B0604020202020204" pitchFamily="34" charset="0"/>
                </a:rPr>
                <a:t>Cognitive Dynamic Automation</a:t>
              </a:r>
            </a:p>
          </p:txBody>
        </p:sp>
        <p:grpSp>
          <p:nvGrpSpPr>
            <p:cNvPr id="12381" name="Group 125"/>
            <p:cNvGrpSpPr>
              <a:grpSpLocks/>
            </p:cNvGrpSpPr>
            <p:nvPr/>
          </p:nvGrpSpPr>
          <p:grpSpPr bwMode="auto">
            <a:xfrm>
              <a:off x="9844999" y="4716221"/>
              <a:ext cx="342664" cy="309191"/>
              <a:chOff x="510363" y="1424763"/>
              <a:chExt cx="407575" cy="343788"/>
            </a:xfrm>
          </p:grpSpPr>
          <p:sp>
            <p:nvSpPr>
              <p:cNvPr id="12382" name="Rectangle 126"/>
              <p:cNvSpPr>
                <a:spLocks noChangeArrowheads="1"/>
              </p:cNvSpPr>
              <p:nvPr/>
            </p:nvSpPr>
            <p:spPr bwMode="auto">
              <a:xfrm>
                <a:off x="510363" y="1424763"/>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a:solidFill>
                    <a:schemeClr val="hlink"/>
                  </a:solidFill>
                  <a:latin typeface="Arial" panose="020B0604020202020204" pitchFamily="34" charset="0"/>
                </a:endParaRPr>
              </a:p>
            </p:txBody>
          </p:sp>
          <p:sp>
            <p:nvSpPr>
              <p:cNvPr id="12383" name="Rectangle 127"/>
              <p:cNvSpPr>
                <a:spLocks noChangeArrowheads="1"/>
              </p:cNvSpPr>
              <p:nvPr/>
            </p:nvSpPr>
            <p:spPr bwMode="auto">
              <a:xfrm>
                <a:off x="513901" y="1640961"/>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a:solidFill>
                    <a:schemeClr val="hlink"/>
                  </a:solidFill>
                  <a:latin typeface="Arial" panose="020B0604020202020204" pitchFamily="34" charset="0"/>
                </a:endParaRPr>
              </a:p>
            </p:txBody>
          </p:sp>
        </p:grpSp>
      </p:grpSp>
      <p:grpSp>
        <p:nvGrpSpPr>
          <p:cNvPr id="12365" name="Group 128"/>
          <p:cNvGrpSpPr>
            <a:grpSpLocks/>
          </p:cNvGrpSpPr>
          <p:nvPr/>
        </p:nvGrpSpPr>
        <p:grpSpPr bwMode="auto">
          <a:xfrm>
            <a:off x="4806950" y="5616893"/>
            <a:ext cx="1071563" cy="508000"/>
            <a:chOff x="8282030" y="5208156"/>
            <a:chExt cx="1070340" cy="506818"/>
          </a:xfrm>
        </p:grpSpPr>
        <p:sp>
          <p:nvSpPr>
            <p:cNvPr id="12376" name="Rectangle 129"/>
            <p:cNvSpPr>
              <a:spLocks noChangeArrowheads="1"/>
            </p:cNvSpPr>
            <p:nvPr/>
          </p:nvSpPr>
          <p:spPr bwMode="auto">
            <a:xfrm>
              <a:off x="8547841" y="5208156"/>
              <a:ext cx="804529" cy="506818"/>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spcBef>
                  <a:spcPct val="0"/>
                </a:spcBef>
                <a:buFontTx/>
                <a:buNone/>
              </a:pPr>
              <a:r>
                <a:rPr lang="en-GB" sz="800">
                  <a:latin typeface="Arial" panose="020B0604020202020204" pitchFamily="34" charset="0"/>
                </a:rPr>
                <a:t>Run Book Automation</a:t>
              </a:r>
            </a:p>
          </p:txBody>
        </p:sp>
        <p:grpSp>
          <p:nvGrpSpPr>
            <p:cNvPr id="12377" name="Group 130"/>
            <p:cNvGrpSpPr>
              <a:grpSpLocks/>
            </p:cNvGrpSpPr>
            <p:nvPr/>
          </p:nvGrpSpPr>
          <p:grpSpPr bwMode="auto">
            <a:xfrm>
              <a:off x="8282030" y="5314478"/>
              <a:ext cx="342664" cy="309191"/>
              <a:chOff x="510363" y="1424763"/>
              <a:chExt cx="407575" cy="343788"/>
            </a:xfrm>
          </p:grpSpPr>
          <p:sp>
            <p:nvSpPr>
              <p:cNvPr id="12378" name="Rectangle 131"/>
              <p:cNvSpPr>
                <a:spLocks noChangeArrowheads="1"/>
              </p:cNvSpPr>
              <p:nvPr/>
            </p:nvSpPr>
            <p:spPr bwMode="auto">
              <a:xfrm>
                <a:off x="510363" y="1424763"/>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a:solidFill>
                    <a:schemeClr val="hlink"/>
                  </a:solidFill>
                  <a:latin typeface="Arial" panose="020B0604020202020204" pitchFamily="34" charset="0"/>
                </a:endParaRPr>
              </a:p>
            </p:txBody>
          </p:sp>
          <p:sp>
            <p:nvSpPr>
              <p:cNvPr id="12379" name="Rectangle 132"/>
              <p:cNvSpPr>
                <a:spLocks noChangeArrowheads="1"/>
              </p:cNvSpPr>
              <p:nvPr/>
            </p:nvSpPr>
            <p:spPr bwMode="auto">
              <a:xfrm>
                <a:off x="513901" y="1640961"/>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a:solidFill>
                    <a:schemeClr val="hlink"/>
                  </a:solidFill>
                  <a:latin typeface="Arial" panose="020B0604020202020204" pitchFamily="34" charset="0"/>
                </a:endParaRPr>
              </a:p>
            </p:txBody>
          </p:sp>
        </p:grpSp>
      </p:grpSp>
      <p:grpSp>
        <p:nvGrpSpPr>
          <p:cNvPr id="12366" name="Group 133"/>
          <p:cNvGrpSpPr>
            <a:grpSpLocks/>
          </p:cNvGrpSpPr>
          <p:nvPr/>
        </p:nvGrpSpPr>
        <p:grpSpPr bwMode="auto">
          <a:xfrm>
            <a:off x="7180263" y="5616893"/>
            <a:ext cx="1071562" cy="508000"/>
            <a:chOff x="8282030" y="4609899"/>
            <a:chExt cx="1070340" cy="506818"/>
          </a:xfrm>
        </p:grpSpPr>
        <p:sp>
          <p:nvSpPr>
            <p:cNvPr id="12372" name="Rectangle 134"/>
            <p:cNvSpPr>
              <a:spLocks noChangeArrowheads="1"/>
            </p:cNvSpPr>
            <p:nvPr/>
          </p:nvSpPr>
          <p:spPr bwMode="auto">
            <a:xfrm>
              <a:off x="8547841" y="4609899"/>
              <a:ext cx="804529" cy="506818"/>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spcBef>
                  <a:spcPct val="0"/>
                </a:spcBef>
                <a:buFontTx/>
                <a:buNone/>
              </a:pPr>
              <a:r>
                <a:rPr lang="en-GB" sz="800">
                  <a:latin typeface="Arial" panose="020B0604020202020204" pitchFamily="34" charset="0"/>
                </a:rPr>
                <a:t>Robotic Process Automation</a:t>
              </a:r>
            </a:p>
          </p:txBody>
        </p:sp>
        <p:grpSp>
          <p:nvGrpSpPr>
            <p:cNvPr id="12373" name="Group 135"/>
            <p:cNvGrpSpPr>
              <a:grpSpLocks/>
            </p:cNvGrpSpPr>
            <p:nvPr/>
          </p:nvGrpSpPr>
          <p:grpSpPr bwMode="auto">
            <a:xfrm>
              <a:off x="8282030" y="4716221"/>
              <a:ext cx="342664" cy="309191"/>
              <a:chOff x="510363" y="1424763"/>
              <a:chExt cx="407575" cy="343788"/>
            </a:xfrm>
          </p:grpSpPr>
          <p:sp>
            <p:nvSpPr>
              <p:cNvPr id="12374" name="Rectangle 136"/>
              <p:cNvSpPr>
                <a:spLocks noChangeArrowheads="1"/>
              </p:cNvSpPr>
              <p:nvPr/>
            </p:nvSpPr>
            <p:spPr bwMode="auto">
              <a:xfrm>
                <a:off x="510363" y="1424763"/>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a:solidFill>
                    <a:schemeClr val="hlink"/>
                  </a:solidFill>
                  <a:latin typeface="Arial" panose="020B0604020202020204" pitchFamily="34" charset="0"/>
                </a:endParaRPr>
              </a:p>
            </p:txBody>
          </p:sp>
          <p:sp>
            <p:nvSpPr>
              <p:cNvPr id="12375" name="Rectangle 137"/>
              <p:cNvSpPr>
                <a:spLocks noChangeArrowheads="1"/>
              </p:cNvSpPr>
              <p:nvPr/>
            </p:nvSpPr>
            <p:spPr bwMode="auto">
              <a:xfrm>
                <a:off x="513901" y="1640961"/>
                <a:ext cx="404037" cy="127590"/>
              </a:xfrm>
              <a:prstGeom prst="rect">
                <a:avLst/>
              </a:prstGeom>
              <a:solidFill>
                <a:schemeClr val="bg1"/>
              </a:solidFill>
              <a:ln w="9525">
                <a:solidFill>
                  <a:schemeClr val="tx1"/>
                </a:solidFill>
                <a:miter lim="800000"/>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endParaRPr lang="en-GB" sz="2200">
                  <a:solidFill>
                    <a:schemeClr val="hlink"/>
                  </a:solidFill>
                  <a:latin typeface="Arial" panose="020B0604020202020204" pitchFamily="34" charset="0"/>
                </a:endParaRPr>
              </a:p>
            </p:txBody>
          </p:sp>
        </p:grpSp>
      </p:grpSp>
      <p:sp>
        <p:nvSpPr>
          <p:cNvPr id="4" name="Rounded Rectangle 3"/>
          <p:cNvSpPr/>
          <p:nvPr/>
        </p:nvSpPr>
        <p:spPr>
          <a:xfrm>
            <a:off x="2997200" y="4231005"/>
            <a:ext cx="3484563" cy="627063"/>
          </a:xfrm>
          <a:prstGeom prst="round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9" name="Rounded Rectangle 138"/>
          <p:cNvSpPr/>
          <p:nvPr/>
        </p:nvSpPr>
        <p:spPr>
          <a:xfrm>
            <a:off x="2695575" y="2489366"/>
            <a:ext cx="1990725" cy="311302"/>
          </a:xfrm>
          <a:prstGeom prst="round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0" name="Rounded Rectangle 139"/>
          <p:cNvSpPr/>
          <p:nvPr/>
        </p:nvSpPr>
        <p:spPr>
          <a:xfrm>
            <a:off x="8020050" y="3078481"/>
            <a:ext cx="1157288" cy="1924050"/>
          </a:xfrm>
          <a:prstGeom prst="round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1" name="Rounded Rectangle 140"/>
          <p:cNvSpPr/>
          <p:nvPr/>
        </p:nvSpPr>
        <p:spPr>
          <a:xfrm>
            <a:off x="9675813" y="5483543"/>
            <a:ext cx="2396807" cy="252411"/>
          </a:xfrm>
          <a:prstGeom prst="round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dirty="0" err="1">
                <a:solidFill>
                  <a:srgbClr val="FF0000"/>
                </a:solidFill>
              </a:rPr>
              <a:t>Yellowjacket</a:t>
            </a:r>
            <a:r>
              <a:rPr lang="es-ES" dirty="0">
                <a:solidFill>
                  <a:srgbClr val="FF0000"/>
                </a:solidFill>
              </a:rPr>
              <a:t> </a:t>
            </a:r>
            <a:r>
              <a:rPr lang="es-ES" dirty="0" err="1">
                <a:solidFill>
                  <a:srgbClr val="FF0000"/>
                </a:solidFill>
              </a:rPr>
              <a:t>Scope</a:t>
            </a:r>
            <a:endParaRPr lang="en-US" dirty="0">
              <a:solidFill>
                <a:srgbClr val="FF0000"/>
              </a:solidFill>
            </a:endParaRPr>
          </a:p>
        </p:txBody>
      </p:sp>
      <p:sp>
        <p:nvSpPr>
          <p:cNvPr id="142" name="Rounded Rectangle 141"/>
          <p:cNvSpPr/>
          <p:nvPr/>
        </p:nvSpPr>
        <p:spPr>
          <a:xfrm>
            <a:off x="639763" y="4400868"/>
            <a:ext cx="1276350" cy="608012"/>
          </a:xfrm>
          <a:prstGeom prst="round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0000"/>
              </a:solidFill>
            </a:endParaRPr>
          </a:p>
        </p:txBody>
      </p:sp>
      <p:sp>
        <p:nvSpPr>
          <p:cNvPr id="108" name="Rounded Rectangle 107"/>
          <p:cNvSpPr/>
          <p:nvPr/>
        </p:nvSpPr>
        <p:spPr>
          <a:xfrm>
            <a:off x="9917113" y="5831205"/>
            <a:ext cx="1890713" cy="311150"/>
          </a:xfrm>
          <a:prstGeom prst="roundRect">
            <a:avLst/>
          </a:prstGeom>
          <a:noFill/>
          <a:ln w="317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ES" sz="900" b="0" dirty="0" err="1">
                <a:solidFill>
                  <a:srgbClr val="FFC000"/>
                </a:solidFill>
              </a:rPr>
              <a:t>Aspirational</a:t>
            </a:r>
            <a:r>
              <a:rPr lang="es-ES" sz="900" b="0" dirty="0">
                <a:solidFill>
                  <a:srgbClr val="FFC000"/>
                </a:solidFill>
              </a:rPr>
              <a:t> </a:t>
            </a:r>
            <a:r>
              <a:rPr lang="es-ES" sz="900" b="0" dirty="0" err="1">
                <a:solidFill>
                  <a:srgbClr val="FFC000"/>
                </a:solidFill>
              </a:rPr>
              <a:t>Scope</a:t>
            </a:r>
            <a:r>
              <a:rPr lang="es-ES" sz="900" b="0" dirty="0">
                <a:solidFill>
                  <a:srgbClr val="FFC000"/>
                </a:solidFill>
              </a:rPr>
              <a:t> (</a:t>
            </a:r>
            <a:r>
              <a:rPr lang="es-ES" sz="900" b="0" dirty="0" err="1">
                <a:solidFill>
                  <a:srgbClr val="FFC000"/>
                </a:solidFill>
              </a:rPr>
              <a:t>uncommitted</a:t>
            </a:r>
            <a:r>
              <a:rPr lang="es-ES" sz="900" b="0" dirty="0">
                <a:solidFill>
                  <a:srgbClr val="FFC000"/>
                </a:solidFill>
              </a:rPr>
              <a:t>)</a:t>
            </a:r>
            <a:endParaRPr lang="en-US" sz="900" b="0" dirty="0">
              <a:solidFill>
                <a:srgbClr val="FFC000"/>
              </a:solidFill>
            </a:endParaRPr>
          </a:p>
        </p:txBody>
      </p:sp>
      <p:sp>
        <p:nvSpPr>
          <p:cNvPr id="109" name="Rounded Rectangle 108"/>
          <p:cNvSpPr/>
          <p:nvPr/>
        </p:nvSpPr>
        <p:spPr>
          <a:xfrm>
            <a:off x="631032" y="2778442"/>
            <a:ext cx="1304131" cy="1594721"/>
          </a:xfrm>
          <a:prstGeom prst="roundRect">
            <a:avLst/>
          </a:prstGeom>
          <a:noFill/>
          <a:ln w="317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b="0" dirty="0">
              <a:solidFill>
                <a:srgbClr val="FFC000"/>
              </a:solidFill>
            </a:endParaRPr>
          </a:p>
        </p:txBody>
      </p:sp>
      <p:sp>
        <p:nvSpPr>
          <p:cNvPr id="110" name="Rounded Rectangle 109"/>
          <p:cNvSpPr/>
          <p:nvPr/>
        </p:nvSpPr>
        <p:spPr>
          <a:xfrm>
            <a:off x="3406955" y="3533405"/>
            <a:ext cx="3474857" cy="685800"/>
          </a:xfrm>
          <a:prstGeom prst="roundRect">
            <a:avLst/>
          </a:prstGeom>
          <a:noFill/>
          <a:ln w="15875">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b="0" dirty="0">
              <a:solidFill>
                <a:srgbClr val="FFC000"/>
              </a:solidFill>
            </a:endParaRPr>
          </a:p>
        </p:txBody>
      </p:sp>
      <p:sp>
        <p:nvSpPr>
          <p:cNvPr id="112" name="Rounded Rectangle 111"/>
          <p:cNvSpPr/>
          <p:nvPr/>
        </p:nvSpPr>
        <p:spPr>
          <a:xfrm>
            <a:off x="9193212" y="3078481"/>
            <a:ext cx="623887" cy="1930399"/>
          </a:xfrm>
          <a:prstGeom prst="roundRect">
            <a:avLst/>
          </a:prstGeom>
          <a:noFill/>
          <a:ln w="317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C000"/>
              </a:solidFill>
            </a:endParaRPr>
          </a:p>
        </p:txBody>
      </p:sp>
      <p:sp>
        <p:nvSpPr>
          <p:cNvPr id="115" name="Rounded Rectangle 108">
            <a:extLst>
              <a:ext uri="{FF2B5EF4-FFF2-40B4-BE49-F238E27FC236}">
                <a16:creationId xmlns:a16="http://schemas.microsoft.com/office/drawing/2014/main" id="{3098B819-5A97-4C51-A49A-46860A41A42F}"/>
              </a:ext>
            </a:extLst>
          </p:cNvPr>
          <p:cNvSpPr/>
          <p:nvPr/>
        </p:nvSpPr>
        <p:spPr>
          <a:xfrm>
            <a:off x="6015571" y="5472431"/>
            <a:ext cx="1173042" cy="791445"/>
          </a:xfrm>
          <a:prstGeom prst="roundRect">
            <a:avLst/>
          </a:prstGeom>
          <a:noFill/>
          <a:ln w="317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dirty="0"/>
          </a:p>
        </p:txBody>
      </p:sp>
      <p:sp>
        <p:nvSpPr>
          <p:cNvPr id="116" name="Rounded Rectangle 108">
            <a:extLst>
              <a:ext uri="{FF2B5EF4-FFF2-40B4-BE49-F238E27FC236}">
                <a16:creationId xmlns:a16="http://schemas.microsoft.com/office/drawing/2014/main" id="{72286102-C449-4251-BF28-6393FDD832FB}"/>
              </a:ext>
            </a:extLst>
          </p:cNvPr>
          <p:cNvSpPr/>
          <p:nvPr/>
        </p:nvSpPr>
        <p:spPr>
          <a:xfrm>
            <a:off x="7323007" y="5472431"/>
            <a:ext cx="1173042" cy="791445"/>
          </a:xfrm>
          <a:prstGeom prst="roundRect">
            <a:avLst/>
          </a:prstGeom>
          <a:noFill/>
          <a:ln w="317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b="0" dirty="0">
              <a:solidFill>
                <a:srgbClr val="FFC000"/>
              </a:solidFill>
            </a:endParaRPr>
          </a:p>
        </p:txBody>
      </p:sp>
      <p:sp>
        <p:nvSpPr>
          <p:cNvPr id="118" name="Rounded Rectangle 108">
            <a:extLst>
              <a:ext uri="{FF2B5EF4-FFF2-40B4-BE49-F238E27FC236}">
                <a16:creationId xmlns:a16="http://schemas.microsoft.com/office/drawing/2014/main" id="{0879020D-4A38-4641-AD89-05F289899F24}"/>
              </a:ext>
            </a:extLst>
          </p:cNvPr>
          <p:cNvSpPr/>
          <p:nvPr/>
        </p:nvSpPr>
        <p:spPr>
          <a:xfrm>
            <a:off x="2373275" y="5442758"/>
            <a:ext cx="3520021" cy="791445"/>
          </a:xfrm>
          <a:prstGeom prst="roundRect">
            <a:avLst/>
          </a:prstGeom>
          <a:noFill/>
          <a:ln w="317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900" b="0" dirty="0">
              <a:solidFill>
                <a:srgbClr val="FFC000"/>
              </a:solidFill>
            </a:endParaRPr>
          </a:p>
        </p:txBody>
      </p:sp>
    </p:spTree>
    <p:extLst>
      <p:ext uri="{BB962C8B-B14F-4D97-AF65-F5344CB8AC3E}">
        <p14:creationId xmlns:p14="http://schemas.microsoft.com/office/powerpoint/2010/main" val="1197899392"/>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XMOLjYMBvkCDW96ju4onOQ"/>
</p:tagLst>
</file>

<file path=ppt/theme/theme1.xml><?xml version="1.0" encoding="utf-8"?>
<a:theme xmlns:a="http://schemas.openxmlformats.org/drawingml/2006/main" name="IBM Standard Theme">
  <a:themeElements>
    <a:clrScheme name="GTS Colour Palette Full">
      <a:dk1>
        <a:srgbClr val="000000"/>
      </a:dk1>
      <a:lt1>
        <a:sysClr val="window" lastClr="FFFFFF"/>
      </a:lt1>
      <a:dk2>
        <a:srgbClr val="00649D"/>
      </a:dk2>
      <a:lt2>
        <a:srgbClr val="727272"/>
      </a:lt2>
      <a:accent1>
        <a:srgbClr val="00B0D8"/>
      </a:accent1>
      <a:accent2>
        <a:srgbClr val="00A6A0"/>
      </a:accent2>
      <a:accent3>
        <a:srgbClr val="17AF4B"/>
      </a:accent3>
      <a:accent4>
        <a:srgbClr val="F04E37"/>
      </a:accent4>
      <a:accent5>
        <a:srgbClr val="FFCF01"/>
      </a:accent5>
      <a:accent6>
        <a:srgbClr val="FF0000"/>
      </a:accent6>
      <a:hlink>
        <a:srgbClr val="008ABF"/>
      </a:hlink>
      <a:folHlink>
        <a:srgbClr val="7F1C7D"/>
      </a:folHlink>
    </a:clrScheme>
    <a:fontScheme name="Custom 1">
      <a:majorFont>
        <a:latin typeface="IBM Plex Sans"/>
        <a:ea typeface=""/>
        <a:cs typeface="Arial"/>
      </a:majorFont>
      <a:minorFont>
        <a:latin typeface="IBM Plex Sans"/>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45720" rIns="0" bIns="45720" numCol="1" anchor="t" anchorCtr="0" compatLnSpc="1">
        <a:prstTxWarp prst="textNoShape">
          <a:avLst/>
        </a:prstTxWarp>
      </a:bodyPr>
      <a:lstStyle>
        <a:def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kumimoji="0" lang="en-AU" sz="14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45720" rIns="0" bIns="45720" numCol="1" anchor="t" anchorCtr="0" compatLnSpc="1">
        <a:prstTxWarp prst="textNoShape">
          <a:avLst/>
        </a:prstTxWarp>
      </a:bodyPr>
      <a:lstStyle>
        <a:def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kumimoji="0" lang="en-AU" sz="14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IBM SmartCloud Template 1">
        <a:dk1>
          <a:srgbClr val="000000"/>
        </a:dk1>
        <a:lt1>
          <a:srgbClr val="FFFFFF"/>
        </a:lt1>
        <a:dk2>
          <a:srgbClr val="061DC8"/>
        </a:dk2>
        <a:lt2>
          <a:srgbClr val="727272"/>
        </a:lt2>
        <a:accent1>
          <a:srgbClr val="7889FB"/>
        </a:accent1>
        <a:accent2>
          <a:srgbClr val="C7CDFD"/>
        </a:accent2>
        <a:accent3>
          <a:srgbClr val="FFFFFF"/>
        </a:accent3>
        <a:accent4>
          <a:srgbClr val="000000"/>
        </a:accent4>
        <a:accent5>
          <a:srgbClr val="BEC4FD"/>
        </a:accent5>
        <a:accent6>
          <a:srgbClr val="B4BAE5"/>
        </a:accent6>
        <a:hlink>
          <a:srgbClr val="669900"/>
        </a:hlink>
        <a:folHlink>
          <a:srgbClr val="8CC800"/>
        </a:folHlink>
      </a:clrScheme>
      <a:clrMap bg1="lt1" tx1="dk1" bg2="lt2" tx2="dk2" accent1="accent1" accent2="accent2" accent3="accent3" accent4="accent4" accent5="accent5" accent6="accent6" hlink="hlink" folHlink="folHlink"/>
    </a:extraClrScheme>
    <a:extraClrScheme>
      <a:clrScheme name="IBM SmartCloud Template 2">
        <a:dk1>
          <a:srgbClr val="000000"/>
        </a:dk1>
        <a:lt1>
          <a:srgbClr val="FFFFFF"/>
        </a:lt1>
        <a:dk2>
          <a:srgbClr val="061DC8"/>
        </a:dk2>
        <a:lt2>
          <a:srgbClr val="727272"/>
        </a:lt2>
        <a:accent1>
          <a:srgbClr val="7889FB"/>
        </a:accent1>
        <a:accent2>
          <a:srgbClr val="C7CDFD"/>
        </a:accent2>
        <a:accent3>
          <a:srgbClr val="FFFFFF"/>
        </a:accent3>
        <a:accent4>
          <a:srgbClr val="000000"/>
        </a:accent4>
        <a:accent5>
          <a:srgbClr val="BEC4FD"/>
        </a:accent5>
        <a:accent6>
          <a:srgbClr val="B4BAE5"/>
        </a:accent6>
        <a:hlink>
          <a:srgbClr val="669900"/>
        </a:hlink>
        <a:folHlink>
          <a:srgbClr val="FF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GTS Standard 16x9 Template 2017.potx" id="{0BA9831B-73C7-4DCD-8564-A8B80190FB24}" vid="{EB9E2034-695F-4F37-B91E-D58B566A7C8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GTS 2017 Standard 16x9 Template</Template>
  <TotalTime>6373</TotalTime>
  <Words>2121</Words>
  <Application>Microsoft Office PowerPoint</Application>
  <PresentationFormat>Widescreen</PresentationFormat>
  <Paragraphs>379</Paragraphs>
  <Slides>17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IBM Plex Sans</vt:lpstr>
      <vt:lpstr>Arial</vt:lpstr>
      <vt:lpstr>SimSun</vt:lpstr>
      <vt:lpstr>Wingdings</vt:lpstr>
      <vt:lpstr>Calibri</vt:lpstr>
      <vt:lpstr>MS PGothic</vt:lpstr>
      <vt:lpstr>HelvNeue Bold for IBM</vt:lpstr>
      <vt:lpstr>IBM Standard Theme</vt:lpstr>
      <vt:lpstr>IBM Services Platform with Watson Client Use Cases</vt:lpstr>
      <vt:lpstr>Bombardier Engagement</vt:lpstr>
      <vt:lpstr>Understanding the scope &amp; architecture guidelines</vt:lpstr>
      <vt:lpstr>IBM Services Platform with Watson</vt:lpstr>
      <vt:lpstr>Bombardier Tools Integration</vt:lpstr>
      <vt:lpstr>Bombardier Ticket Analytics</vt:lpstr>
      <vt:lpstr>Project Yellowjacket (Meijer) Engagement</vt:lpstr>
      <vt:lpstr>Understanding the scope &amp; architecture guidelines</vt:lpstr>
      <vt:lpstr>IBM Services Platform with Watson</vt:lpstr>
      <vt:lpstr>Meijer Tools Integration Overview</vt:lpstr>
      <vt:lpstr>PowerPoint Presentation</vt:lpstr>
      <vt:lpstr>PowerPoint Presentation</vt:lpstr>
      <vt:lpstr>IBM Global Technology Services Labs</vt:lpstr>
      <vt:lpstr>Summary and Closing Points</vt:lpstr>
      <vt:lpstr>Additional Resources – Client Delivery Contacts</vt:lpstr>
      <vt:lpstr>Additional Resources – Supporting Materials</vt:lpstr>
      <vt:lpstr>PowerPoint Presentation</vt:lpstr>
    </vt:vector>
  </TitlesOfParts>
  <Company>IBM Australia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Services Platform with Watson Training Module Template</dc:title>
  <dc:subject/>
  <dc:creator>Michael Shallcross</dc:creator>
  <cp:lastModifiedBy>Jason LaScola</cp:lastModifiedBy>
  <cp:revision>45</cp:revision>
  <dcterms:created xsi:type="dcterms:W3CDTF">2017-11-21T05:16:38Z</dcterms:created>
  <dcterms:modified xsi:type="dcterms:W3CDTF">2017-12-24T01:05:38Z</dcterms:modified>
</cp:coreProperties>
</file>